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Proxima Nova"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H2BqVVfyuGzfj75/Bx5CfSGCU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60" autoAdjust="0"/>
  </p:normalViewPr>
  <p:slideViewPr>
    <p:cSldViewPr snapToGrid="0">
      <p:cViewPr varScale="1">
        <p:scale>
          <a:sx n="85" d="100"/>
          <a:sy n="85" d="100"/>
        </p:scale>
        <p:origin x="74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42" Type="http://customschemas.google.com/relationships/presentationmetadata" Target="meta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a Wilde" userId="81eabfff-cd68-40ba-93e9-4420b7129530" providerId="ADAL" clId="{944EBF7B-AFD7-4DAA-8101-0BBE3990B5AC}"/>
    <pc:docChg chg="modSld">
      <pc:chgData name="Jina Wilde" userId="81eabfff-cd68-40ba-93e9-4420b7129530" providerId="ADAL" clId="{944EBF7B-AFD7-4DAA-8101-0BBE3990B5AC}" dt="2022-10-31T21:25:12.863" v="1" actId="6549"/>
      <pc:docMkLst>
        <pc:docMk/>
      </pc:docMkLst>
      <pc:sldChg chg="modNotesTx">
        <pc:chgData name="Jina Wilde" userId="81eabfff-cd68-40ba-93e9-4420b7129530" providerId="ADAL" clId="{944EBF7B-AFD7-4DAA-8101-0BBE3990B5AC}" dt="2022-10-31T21:25:12.863" v="1" actId="6549"/>
        <pc:sldMkLst>
          <pc:docMk/>
          <pc:sldMk cId="0"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gsma.com/futurenetworks/wp-content/uploads/2020/06/5G-SA-Option-2-ImplementationGuideline-v1.3.pdf"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digi.com/blog/post/5g-network-architectur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irstnet.com/coverage/coverage-enhancements.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inmarsatgov.com/firstne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inmarsatgov.com/firstnet/satellite-faq/#coverag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inmarsatgov.com/firstne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rand.org/pubs/monograph_reports/MR1608.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sgp.fas.org/crs/natsec/IF11251.pdf" TargetMode="External"/><Relationship Id="rId4" Type="http://schemas.openxmlformats.org/officeDocument/2006/relationships/hyperlink" Target="https://www.theverge.com/2016/7/19/12222104/landmine-detecting-drone-mine-kafon-dron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irstnet.com/industry-solutions/iot/embedded-iot-solutions/ratt-hitch-mount-telescopic-mast.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rgentcomm.com/2021/06/24/firstnet-includes-new-deployable-types-in-expansion-of-dedicated-flee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panorama-antennas.com/site/Mobile-Radio/FirstNe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viavisolutions.com/en-us/5g-architecture#:~:text=5G%20Core%20Architecture&amp;text=The%20new%205G%20core%2C%20as,of%20traffic%20from%20end%20device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firstnet.com/resources/knowledge-center/what-is-firstnet.html" TargetMode="External"/><Relationship Id="rId5" Type="http://schemas.openxmlformats.org/officeDocument/2006/relationships/hyperlink" Target="https://www.verizon.com/business/solutions/5g/edge-computing/multi-access-edge-computing/" TargetMode="External"/><Relationship Id="rId4" Type="http://schemas.openxmlformats.org/officeDocument/2006/relationships/hyperlink" Target="https://www.ericsson.com/en/nfv"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irstnet.com/resources/knowledge-center/what-is-firstnet.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firstnet.com/community/news/firstnet-covering-more-first-responders-than-any-network.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
              <a:t>Dale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Dale</a:t>
            </a:r>
            <a:endParaRPr/>
          </a:p>
          <a:p>
            <a:pPr marL="0" lvl="0" indent="0" algn="l" rtl="0">
              <a:lnSpc>
                <a:spcPct val="115000"/>
              </a:lnSpc>
              <a:spcBef>
                <a:spcPts val="1600"/>
              </a:spcBef>
              <a:spcAft>
                <a:spcPts val="0"/>
              </a:spcAft>
              <a:buClr>
                <a:schemeClr val="dk1"/>
              </a:buClr>
              <a:buSzPts val="1100"/>
              <a:buFont typeface="Arial"/>
              <a:buNone/>
            </a:pPr>
            <a:r>
              <a:rPr lang="en"/>
              <a:t>Sources:</a:t>
            </a:r>
            <a:endParaRPr/>
          </a:p>
          <a:p>
            <a:pPr marL="0" lvl="0" indent="0" algn="l" rtl="0">
              <a:lnSpc>
                <a:spcPct val="115000"/>
              </a:lnSpc>
              <a:spcBef>
                <a:spcPts val="1600"/>
              </a:spcBef>
              <a:spcAft>
                <a:spcPts val="0"/>
              </a:spcAft>
              <a:buClr>
                <a:schemeClr val="dk1"/>
              </a:buClr>
              <a:buSzPts val="1100"/>
              <a:buFont typeface="Arial"/>
              <a:buNone/>
            </a:pPr>
            <a:r>
              <a:rPr lang="en" u="sng">
                <a:solidFill>
                  <a:schemeClr val="hlink"/>
                </a:solidFill>
                <a:hlinkClick r:id="rId3"/>
              </a:rPr>
              <a:t>https://www.gsma.com/futurenetworks/wp-content/uploads/2020/06/5G-SA-Option-2-ImplementationGuideline-v1.3.pdf</a:t>
            </a:r>
            <a:endParaRPr/>
          </a:p>
          <a:p>
            <a:pPr marL="0" lvl="0" indent="0" algn="l" rtl="0">
              <a:lnSpc>
                <a:spcPct val="115000"/>
              </a:lnSpc>
              <a:spcBef>
                <a:spcPts val="1600"/>
              </a:spcBef>
              <a:spcAft>
                <a:spcPts val="0"/>
              </a:spcAft>
              <a:buClr>
                <a:schemeClr val="dk1"/>
              </a:buClr>
              <a:buSzPts val="1100"/>
              <a:buFont typeface="Arial"/>
              <a:buNone/>
            </a:pPr>
            <a:r>
              <a:rPr lang="en" u="sng">
                <a:solidFill>
                  <a:schemeClr val="hlink"/>
                </a:solidFill>
                <a:hlinkClick r:id="rId4"/>
              </a:rPr>
              <a:t>https://www.digi.com/blog/post/5g-network-architecture</a:t>
            </a:r>
            <a:endParaRPr/>
          </a:p>
          <a:p>
            <a:pPr marL="0" lvl="0" indent="0" algn="l" rtl="0">
              <a:lnSpc>
                <a:spcPct val="115000"/>
              </a:lnSpc>
              <a:spcBef>
                <a:spcPts val="1600"/>
              </a:spcBef>
              <a:spcAft>
                <a:spcPts val="160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
              <a:t>Dale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Dale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Jina</a:t>
            </a:r>
            <a:endParaRPr/>
          </a:p>
          <a:p>
            <a:pPr marL="0" lvl="0" indent="0" algn="l" rtl="0">
              <a:lnSpc>
                <a:spcPct val="115000"/>
              </a:lnSpc>
              <a:spcBef>
                <a:spcPts val="1600"/>
              </a:spcBef>
              <a:spcAft>
                <a:spcPts val="0"/>
              </a:spcAft>
              <a:buClr>
                <a:schemeClr val="dk1"/>
              </a:buClr>
              <a:buSzPts val="1100"/>
              <a:buFont typeface="Arial"/>
              <a:buNone/>
            </a:pPr>
            <a:r>
              <a:rPr lang="en"/>
              <a:t>Source 1:  </a:t>
            </a:r>
            <a:r>
              <a:rPr lang="en" u="sng">
                <a:solidFill>
                  <a:schemeClr val="hlink"/>
                </a:solidFill>
                <a:hlinkClick r:id="rId3"/>
              </a:rPr>
              <a:t>https://www.firstnet.com/coverage/coverage-enhancements.html</a:t>
            </a:r>
            <a:endParaRPr/>
          </a:p>
          <a:p>
            <a:pPr marL="0" lvl="0" indent="0" algn="l" rtl="0">
              <a:lnSpc>
                <a:spcPct val="115000"/>
              </a:lnSpc>
              <a:spcBef>
                <a:spcPts val="1600"/>
              </a:spcBef>
              <a:spcAft>
                <a:spcPts val="0"/>
              </a:spcAft>
              <a:buClr>
                <a:schemeClr val="dk1"/>
              </a:buClr>
              <a:buSzPts val="1100"/>
              <a:buFont typeface="Arial"/>
              <a:buNone/>
            </a:pPr>
            <a:r>
              <a:rPr lang="en"/>
              <a:t>Source 2: </a:t>
            </a:r>
            <a:r>
              <a:rPr lang="en" u="sng">
                <a:solidFill>
                  <a:schemeClr val="hlink"/>
                </a:solidFill>
                <a:hlinkClick r:id="rId4"/>
              </a:rPr>
              <a:t>https://www.inmarsatgov.com/firstnet/</a:t>
            </a: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Jina</a:t>
            </a:r>
            <a:endParaRPr/>
          </a:p>
          <a:p>
            <a:pPr marL="0" lvl="0" indent="0" algn="l" rtl="0">
              <a:lnSpc>
                <a:spcPct val="115000"/>
              </a:lnSpc>
              <a:spcBef>
                <a:spcPts val="1600"/>
              </a:spcBef>
              <a:spcAft>
                <a:spcPts val="0"/>
              </a:spcAft>
              <a:buClr>
                <a:schemeClr val="dk1"/>
              </a:buClr>
              <a:buSzPts val="1100"/>
              <a:buFont typeface="Arial"/>
              <a:buNone/>
            </a:pPr>
            <a:r>
              <a:rPr lang="en"/>
              <a:t>Images and Source 1:  </a:t>
            </a:r>
            <a:r>
              <a:rPr lang="en" u="sng">
                <a:solidFill>
                  <a:schemeClr val="hlink"/>
                </a:solidFill>
                <a:hlinkClick r:id="rId3"/>
              </a:rPr>
              <a:t>https://www.inmarsatgov.com/firstnet/satellite-faq/#coverage</a:t>
            </a: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0"/>
              </a:spcAft>
              <a:buClr>
                <a:schemeClr val="dk1"/>
              </a:buClr>
              <a:buSzPts val="1100"/>
              <a:buFont typeface="Arial"/>
              <a:buNone/>
            </a:pPr>
            <a:r>
              <a:rPr lang="en"/>
              <a:t>Source 2: </a:t>
            </a:r>
            <a:r>
              <a:rPr lang="en" u="sng">
                <a:solidFill>
                  <a:schemeClr val="hlink"/>
                </a:solidFill>
                <a:hlinkClick r:id="rId4"/>
              </a:rPr>
              <a:t>https://www.inmarsatgov.com/firstnet/</a:t>
            </a: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Dale</a:t>
            </a:r>
            <a:endParaRPr/>
          </a:p>
          <a:p>
            <a:pPr marL="0" lvl="0" indent="0" algn="l" rtl="0">
              <a:lnSpc>
                <a:spcPct val="115000"/>
              </a:lnSpc>
              <a:spcBef>
                <a:spcPts val="1600"/>
              </a:spcBef>
              <a:spcAft>
                <a:spcPts val="0"/>
              </a:spcAft>
              <a:buClr>
                <a:schemeClr val="dk1"/>
              </a:buClr>
              <a:buSzPts val="1100"/>
              <a:buFont typeface="Arial"/>
              <a:buNone/>
            </a:pPr>
            <a:r>
              <a:rPr lang="en"/>
              <a:t>Sources:</a:t>
            </a:r>
            <a:endParaRPr/>
          </a:p>
          <a:p>
            <a:pPr marL="0" lvl="0" indent="0" algn="l" rtl="0">
              <a:lnSpc>
                <a:spcPct val="115000"/>
              </a:lnSpc>
              <a:spcBef>
                <a:spcPts val="1600"/>
              </a:spcBef>
              <a:spcAft>
                <a:spcPts val="0"/>
              </a:spcAft>
              <a:buClr>
                <a:schemeClr val="dk1"/>
              </a:buClr>
              <a:buSzPts val="1100"/>
              <a:buFont typeface="Arial"/>
              <a:buNone/>
            </a:pPr>
            <a:r>
              <a:rPr lang="en" sz="1200">
                <a:solidFill>
                  <a:schemeClr val="accent1"/>
                </a:solidFill>
                <a:latin typeface="Proxima Nova"/>
                <a:ea typeface="Proxima Nova"/>
                <a:cs typeface="Proxima Nova"/>
                <a:sym typeface="Proxima Nova"/>
              </a:rPr>
              <a:t>https://spectrum.ieee.org/lockheed-martin-5g</a:t>
            </a:r>
            <a:endParaRPr sz="1200">
              <a:solidFill>
                <a:schemeClr val="accent1"/>
              </a:solidFill>
              <a:latin typeface="Proxima Nova"/>
              <a:ea typeface="Proxima Nova"/>
              <a:cs typeface="Proxima Nova"/>
              <a:sym typeface="Proxima Nova"/>
            </a:endParaRPr>
          </a:p>
          <a:p>
            <a:pPr marL="0" lvl="0" indent="0" algn="l" rtl="0">
              <a:lnSpc>
                <a:spcPct val="115000"/>
              </a:lnSpc>
              <a:spcBef>
                <a:spcPts val="1600"/>
              </a:spcBef>
              <a:spcAft>
                <a:spcPts val="1600"/>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Dale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Jina</a:t>
            </a:r>
            <a:endParaRPr/>
          </a:p>
          <a:p>
            <a:pPr marL="0" lvl="0" indent="0" algn="l" rtl="0">
              <a:lnSpc>
                <a:spcPct val="115000"/>
              </a:lnSpc>
              <a:spcBef>
                <a:spcPts val="1600"/>
              </a:spcBef>
              <a:spcAft>
                <a:spcPts val="0"/>
              </a:spcAft>
              <a:buSzPts val="1400"/>
              <a:buNone/>
            </a:pPr>
            <a:r>
              <a:rPr lang="en"/>
              <a:t>Source: </a:t>
            </a:r>
            <a:r>
              <a:rPr lang="en" u="sng">
                <a:solidFill>
                  <a:schemeClr val="hlink"/>
                </a:solidFill>
                <a:hlinkClick r:id="rId3"/>
              </a:rPr>
              <a:t>https://www.rand.org/pubs/monograph_reports/MR1608.html</a:t>
            </a:r>
            <a:r>
              <a:rPr lang="en"/>
              <a:t>   </a:t>
            </a:r>
            <a:endParaRPr/>
          </a:p>
          <a:p>
            <a:pPr marL="0" lvl="0" indent="0" algn="l" rtl="0">
              <a:lnSpc>
                <a:spcPct val="115000"/>
              </a:lnSpc>
              <a:spcBef>
                <a:spcPts val="1600"/>
              </a:spcBef>
              <a:spcAft>
                <a:spcPts val="0"/>
              </a:spcAft>
              <a:buSzPts val="1400"/>
              <a:buNone/>
            </a:pPr>
            <a:r>
              <a:rPr lang="en" u="sng">
                <a:solidFill>
                  <a:schemeClr val="hlink"/>
                </a:solidFill>
                <a:hlinkClick r:id="rId4"/>
              </a:rPr>
              <a:t>https://www.theverge.com/2016/7/19/12222104/landmine-detecting-drone-mine-kafon-drone</a:t>
            </a:r>
            <a:r>
              <a:rPr lang="en"/>
              <a:t> (Image source)</a:t>
            </a:r>
            <a:endParaRPr/>
          </a:p>
          <a:p>
            <a:pPr marL="0" lvl="0" indent="0" algn="l" rtl="0">
              <a:lnSpc>
                <a:spcPct val="115000"/>
              </a:lnSpc>
              <a:spcBef>
                <a:spcPts val="1600"/>
              </a:spcBef>
              <a:spcAft>
                <a:spcPts val="0"/>
              </a:spcAft>
              <a:buClr>
                <a:schemeClr val="dk1"/>
              </a:buClr>
              <a:buSzPts val="1100"/>
              <a:buFont typeface="Arial"/>
              <a:buNone/>
            </a:pPr>
            <a:r>
              <a:rPr lang="en" sz="1200" u="sng">
                <a:solidFill>
                  <a:srgbClr val="FF5252"/>
                </a:solidFill>
                <a:hlinkClick r:id="rId5">
                  <a:extLst>
                    <a:ext uri="{A12FA001-AC4F-418D-AE19-62706E023703}">
                      <ahyp:hlinkClr xmlns:ahyp="http://schemas.microsoft.com/office/drawing/2018/hyperlinkcolor" val="tx"/>
                    </a:ext>
                  </a:extLst>
                </a:hlinkClick>
              </a:rPr>
              <a:t>https://sgp.fas.org/crs/natsec/IF11251.pdf</a:t>
            </a:r>
            <a:r>
              <a:rPr lang="en" sz="1200">
                <a:solidFill>
                  <a:srgbClr val="4BA173"/>
                </a:solidFill>
              </a:rPr>
              <a:t> security concerns for the military with 5G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Jina </a:t>
            </a:r>
            <a:endParaRPr/>
          </a:p>
          <a:p>
            <a:pPr marL="0" lvl="0" indent="0" algn="l" rtl="0">
              <a:lnSpc>
                <a:spcPct val="115000"/>
              </a:lnSpc>
              <a:spcBef>
                <a:spcPts val="1600"/>
              </a:spcBef>
              <a:spcAft>
                <a:spcPts val="0"/>
              </a:spcAft>
              <a:buClr>
                <a:schemeClr val="dk1"/>
              </a:buClr>
              <a:buSzPts val="1100"/>
              <a:buFont typeface="Arial"/>
              <a:buNone/>
            </a:pPr>
            <a:r>
              <a:rPr lang="en"/>
              <a:t>FirstNet RATT image Source: </a:t>
            </a:r>
            <a:r>
              <a:rPr lang="en" u="sng">
                <a:solidFill>
                  <a:schemeClr val="hlink"/>
                </a:solidFill>
                <a:hlinkClick r:id="rId3"/>
              </a:rPr>
              <a:t>https://www.firstnet.com/industry-solutions/iot/embedded-iot-solutions/ratt-hitch-mount-telescopic-mast.html</a:t>
            </a:r>
            <a:endParaRPr/>
          </a:p>
          <a:p>
            <a:pPr marL="0" lvl="0" indent="0" algn="l" rtl="0">
              <a:lnSpc>
                <a:spcPct val="115000"/>
              </a:lnSpc>
              <a:spcBef>
                <a:spcPts val="1600"/>
              </a:spcBef>
              <a:spcAft>
                <a:spcPts val="0"/>
              </a:spcAft>
              <a:buClr>
                <a:schemeClr val="dk1"/>
              </a:buClr>
              <a:buSzPts val="1100"/>
              <a:buFont typeface="Arial"/>
              <a:buNone/>
            </a:pPr>
            <a:r>
              <a:rPr lang="en"/>
              <a:t>FirstNet news image Source: </a:t>
            </a:r>
            <a:r>
              <a:rPr lang="en" u="sng">
                <a:solidFill>
                  <a:schemeClr val="hlink"/>
                </a:solidFill>
                <a:hlinkClick r:id="rId4"/>
              </a:rPr>
              <a:t>https://urgentcomm.com/2021/06/24/firstnet-includes-new-deployable-types-in-expansion-of-dedicated-fleet/</a:t>
            </a:r>
            <a:endParaRPr/>
          </a:p>
          <a:p>
            <a:pPr marL="0" lvl="0" indent="0" algn="l" rtl="0">
              <a:lnSpc>
                <a:spcPct val="115000"/>
              </a:lnSpc>
              <a:spcBef>
                <a:spcPts val="1600"/>
              </a:spcBef>
              <a:spcAft>
                <a:spcPts val="160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sz="1000">
              <a:solidFill>
                <a:srgbClr val="616161"/>
              </a:solidFill>
              <a:latin typeface="Proxima Nova"/>
              <a:ea typeface="Proxima Nova"/>
              <a:cs typeface="Proxima Nova"/>
              <a:sym typeface="Proxima Nov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Jina</a:t>
            </a:r>
            <a:endParaRPr/>
          </a:p>
          <a:p>
            <a:pPr marL="0" lvl="0" indent="0" algn="l" rtl="0">
              <a:lnSpc>
                <a:spcPct val="115000"/>
              </a:lnSpc>
              <a:spcBef>
                <a:spcPts val="1600"/>
              </a:spcBef>
              <a:spcAft>
                <a:spcPts val="1600"/>
              </a:spcAft>
              <a:buClr>
                <a:schemeClr val="dk1"/>
              </a:buClr>
              <a:buSzPts val="1100"/>
              <a:buFont typeface="Arial"/>
              <a:buNone/>
            </a:pPr>
            <a:r>
              <a:rPr lang="en"/>
              <a:t>FirstNet Antennas Source: </a:t>
            </a:r>
            <a:r>
              <a:rPr lang="en" u="sng">
                <a:solidFill>
                  <a:schemeClr val="hlink"/>
                </a:solidFill>
                <a:hlinkClick r:id="rId3"/>
              </a:rPr>
              <a:t>https://www.panorama-antennas.com/site/Mobile-Radio/FirstNet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Jina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Jina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Jina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Jina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Raisul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Raisul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Samantha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Samantha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000">
                <a:solidFill>
                  <a:srgbClr val="616161"/>
                </a:solidFill>
                <a:latin typeface="Proxima Nova"/>
                <a:ea typeface="Proxima Nova"/>
                <a:cs typeface="Proxima Nova"/>
                <a:sym typeface="Proxima Nova"/>
              </a:rPr>
              <a:t>Jina, Samantha, Raisul</a:t>
            </a:r>
            <a:endParaRPr sz="1000">
              <a:solidFill>
                <a:srgbClr val="616161"/>
              </a:solidFill>
              <a:latin typeface="Proxima Nova"/>
              <a:ea typeface="Proxima Nova"/>
              <a:cs typeface="Proxima Nova"/>
              <a:sym typeface="Proxima Nov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Samantha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Dale,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dirty="0"/>
              <a:t>Jina,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Jina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Dale</a:t>
            </a:r>
            <a:endParaRPr dirty="0"/>
          </a:p>
          <a:p>
            <a:pPr marL="0" lvl="0" indent="0" algn="l" rtl="0">
              <a:lnSpc>
                <a:spcPct val="115000"/>
              </a:lnSpc>
              <a:spcBef>
                <a:spcPts val="1600"/>
              </a:spcBef>
              <a:spcAft>
                <a:spcPts val="0"/>
              </a:spcAft>
              <a:buClr>
                <a:schemeClr val="dk1"/>
              </a:buClr>
              <a:buSzPts val="1100"/>
              <a:buFont typeface="Arial"/>
              <a:buNone/>
            </a:pPr>
            <a:r>
              <a:rPr lang="en" dirty="0"/>
              <a:t>Sources: </a:t>
            </a:r>
            <a:r>
              <a:rPr lang="en" u="sng" dirty="0">
                <a:solidFill>
                  <a:schemeClr val="hlink"/>
                </a:solidFill>
                <a:hlinkClick r:id="rId3"/>
              </a:rPr>
              <a:t>https://www.viavisolutions.com/en-us/5g-architecture#:~:text=5G%20Core%20Architecture&amp;text=The%20new%205G%20core%2C%20as,of%20traffic%20from%20end%20devices</a:t>
            </a:r>
            <a:r>
              <a:rPr lang="en" dirty="0"/>
              <a:t>.</a:t>
            </a:r>
            <a:endParaRPr dirty="0"/>
          </a:p>
          <a:p>
            <a:pPr marL="0" lvl="0" indent="0" algn="l" rtl="0">
              <a:lnSpc>
                <a:spcPct val="115000"/>
              </a:lnSpc>
              <a:spcBef>
                <a:spcPts val="1600"/>
              </a:spcBef>
              <a:spcAft>
                <a:spcPts val="0"/>
              </a:spcAft>
              <a:buClr>
                <a:schemeClr val="dk1"/>
              </a:buClr>
              <a:buSzPts val="1100"/>
              <a:buFont typeface="Arial"/>
              <a:buNone/>
            </a:pPr>
            <a:r>
              <a:rPr lang="en" u="sng" dirty="0">
                <a:solidFill>
                  <a:schemeClr val="hlink"/>
                </a:solidFill>
                <a:hlinkClick r:id="rId4"/>
              </a:rPr>
              <a:t>https://www.ericsson.com/en/nfv</a:t>
            </a:r>
            <a:endParaRPr dirty="0"/>
          </a:p>
          <a:p>
            <a:pPr marL="0" lvl="0" indent="0" algn="l" rtl="0">
              <a:lnSpc>
                <a:spcPct val="115000"/>
              </a:lnSpc>
              <a:spcBef>
                <a:spcPts val="1600"/>
              </a:spcBef>
              <a:spcAft>
                <a:spcPts val="0"/>
              </a:spcAft>
              <a:buClr>
                <a:schemeClr val="dk1"/>
              </a:buClr>
              <a:buSzPts val="1100"/>
              <a:buFont typeface="Arial"/>
              <a:buNone/>
            </a:pPr>
            <a:r>
              <a:rPr lang="en" u="sng" dirty="0">
                <a:solidFill>
                  <a:schemeClr val="hlink"/>
                </a:solidFill>
                <a:hlinkClick r:id="rId5"/>
              </a:rPr>
              <a:t>https://www.verizon.com/business/solutions/5g/edge-computing/multi-access-edge-computing/</a:t>
            </a:r>
            <a:endParaRPr dirty="0"/>
          </a:p>
          <a:p>
            <a:pPr marL="0" lvl="0" indent="0" algn="l" rtl="0">
              <a:lnSpc>
                <a:spcPct val="115000"/>
              </a:lnSpc>
              <a:spcBef>
                <a:spcPts val="1600"/>
              </a:spcBef>
              <a:spcAft>
                <a:spcPts val="0"/>
              </a:spcAft>
              <a:buClr>
                <a:schemeClr val="dk1"/>
              </a:buClr>
              <a:buSzPts val="1100"/>
              <a:buFont typeface="Arial"/>
              <a:buNone/>
            </a:pPr>
            <a:r>
              <a:rPr lang="en" dirty="0"/>
              <a:t>Images source and reference: </a:t>
            </a:r>
            <a:r>
              <a:rPr lang="en" u="sng" dirty="0">
                <a:solidFill>
                  <a:schemeClr val="hlink"/>
                </a:solidFill>
                <a:hlinkClick r:id="rId6"/>
              </a:rPr>
              <a:t>https://www.firstnet.com/resources/knowledge-center/what-is-firstnet.html</a:t>
            </a: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1600"/>
              </a:spcAft>
              <a:buClr>
                <a:schemeClr val="dk1"/>
              </a:buClr>
              <a:buSzPts val="1100"/>
              <a:buFont typeface="Arial"/>
              <a:buNone/>
            </a:pPr>
            <a:r>
              <a:rPr lang="en" dirty="0"/>
              <a:t>https://spectrum.ieee.org/lockheed-martin-5g</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Source 1: </a:t>
            </a:r>
            <a:r>
              <a:rPr lang="en" u="sng" dirty="0">
                <a:solidFill>
                  <a:schemeClr val="hlink"/>
                </a:solidFill>
                <a:hlinkClick r:id="rId3"/>
              </a:rPr>
              <a:t>https://www.firstnet.com/resources/knowledge-center/what-is-firstnet.html</a:t>
            </a:r>
            <a:endParaRPr dirty="0"/>
          </a:p>
          <a:p>
            <a:pPr marL="0" lvl="0" indent="0" algn="l" rtl="0">
              <a:lnSpc>
                <a:spcPct val="100000"/>
              </a:lnSpc>
              <a:spcBef>
                <a:spcPts val="1600"/>
              </a:spcBef>
              <a:spcAft>
                <a:spcPts val="0"/>
              </a:spcAft>
              <a:buClr>
                <a:schemeClr val="dk1"/>
              </a:buClr>
              <a:buSzPts val="1100"/>
              <a:buFont typeface="Arial"/>
              <a:buNone/>
            </a:pPr>
            <a:r>
              <a:rPr lang="en" sz="1200" dirty="0">
                <a:solidFill>
                  <a:schemeClr val="dk1"/>
                </a:solidFill>
                <a:latin typeface="Proxima Nova"/>
                <a:ea typeface="Proxima Nova"/>
                <a:cs typeface="Proxima Nova"/>
                <a:sym typeface="Proxima Nova"/>
              </a:rPr>
              <a:t>Image Source: </a:t>
            </a:r>
            <a:r>
              <a:rPr lang="en" sz="1200" u="sng" dirty="0">
                <a:solidFill>
                  <a:schemeClr val="hlink"/>
                </a:solidFill>
                <a:latin typeface="Proxima Nova"/>
                <a:ea typeface="Proxima Nova"/>
                <a:cs typeface="Proxima Nova"/>
                <a:sym typeface="Proxima Nova"/>
                <a:hlinkClick r:id="rId4"/>
              </a:rPr>
              <a:t>https://www.firstnet.com/community/news/firstnet-covering-more-first-responders-than-any-network.html</a:t>
            </a:r>
            <a:endParaRPr sz="1200" dirty="0">
              <a:solidFill>
                <a:schemeClr val="dk1"/>
              </a:solidFill>
              <a:latin typeface="Proxima Nova"/>
              <a:ea typeface="Proxima Nova"/>
              <a:cs typeface="Proxima Nova"/>
              <a:sym typeface="Proxima Nova"/>
            </a:endParaRPr>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1600"/>
              </a:spcAft>
              <a:buClr>
                <a:schemeClr val="dk1"/>
              </a:buClr>
              <a:buSzPts val="1100"/>
              <a:buFont typeface="Arial"/>
              <a:buNone/>
            </a:pPr>
            <a:r>
              <a:rPr lang="en" dirty="0"/>
              <a:t>https://spectrum.ieee.org/lockheed-martin-5g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Dale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t>Dale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3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34"/>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2" name="Google Shape;12;p34"/>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4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3"/>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1" name="Google Shape;51;p43"/>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8" name="Google Shape;1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cxnSp>
        <p:nvCxnSpPr>
          <p:cNvPr id="20" name="Google Shape;20;p36"/>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1" name="Google Shape;21;p36"/>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2" name="Google Shape;2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40"/>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4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4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41"/>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41"/>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4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4" name="Google Shape;44;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42"/>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100"/>
              <a:buNone/>
              <a:defRPr sz="2100"/>
            </a:lvl1pPr>
          </a:lstStyle>
          <a:p>
            <a:endParaRPr/>
          </a:p>
        </p:txBody>
      </p:sp>
      <p:sp>
        <p:nvSpPr>
          <p:cNvPr id="47" name="Google Shape;47;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7" name="Google Shape;7;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Google Shape;8;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theverge.com/2016/7/19/12222104/landmine-detecting-drone-mine-kafon-dron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panorama-antennas.com/site/Mobile-Radio/FirstNet"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nec-labs.com/tracki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nec-labs.com/track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nec-labs.com/track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hyperlink" Target="https://youtu.be/kmizSvZMxwA"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jpg"/><Relationship Id="rId3" Type="http://schemas.openxmlformats.org/officeDocument/2006/relationships/image" Target="../media/image11.jpg"/><Relationship Id="rId7" Type="http://schemas.openxmlformats.org/officeDocument/2006/relationships/image" Target="../media/image15.jpg"/><Relationship Id="rId12"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jpg"/><Relationship Id="rId10" Type="http://schemas.openxmlformats.org/officeDocument/2006/relationships/hyperlink" Target="https://www.nec-labs.com/trackio" TargetMode="External"/><Relationship Id="rId4" Type="http://schemas.openxmlformats.org/officeDocument/2006/relationships/image" Target="../media/image12.jp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 descr="White cloud in front of dark blue star-filled sky"/>
          <p:cNvPicPr preferRelativeResize="0"/>
          <p:nvPr/>
        </p:nvPicPr>
        <p:blipFill rotWithShape="1">
          <a:blip r:embed="rId3">
            <a:alphaModFix/>
          </a:blip>
          <a:srcRect r="1718" b="17066"/>
          <a:stretch/>
        </p:blipFill>
        <p:spPr>
          <a:xfrm>
            <a:off x="0" y="0"/>
            <a:ext cx="9144001" cy="5143500"/>
          </a:xfrm>
          <a:prstGeom prst="rect">
            <a:avLst/>
          </a:prstGeom>
          <a:noFill/>
          <a:ln>
            <a:noFill/>
          </a:ln>
        </p:spPr>
      </p:pic>
      <p:sp>
        <p:nvSpPr>
          <p:cNvPr id="60" name="Google Shape;60;p1"/>
          <p:cNvSpPr txBox="1">
            <a:spLocks noGrp="1"/>
          </p:cNvSpPr>
          <p:nvPr>
            <p:ph type="ctrTitle"/>
          </p:nvPr>
        </p:nvSpPr>
        <p:spPr>
          <a:xfrm>
            <a:off x="510450" y="893625"/>
            <a:ext cx="8123100" cy="15885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96969"/>
              <a:buNone/>
            </a:pPr>
            <a:r>
              <a:rPr lang="en" sz="5500">
                <a:latin typeface="Arial"/>
                <a:ea typeface="Arial"/>
                <a:cs typeface="Arial"/>
                <a:sym typeface="Arial"/>
              </a:rPr>
              <a:t>First Responders Tracker</a:t>
            </a:r>
            <a:endParaRPr sz="5500">
              <a:latin typeface="Arial"/>
              <a:ea typeface="Arial"/>
              <a:cs typeface="Arial"/>
              <a:sym typeface="Arial"/>
            </a:endParaRPr>
          </a:p>
          <a:p>
            <a:pPr marL="0" lvl="0" indent="0" algn="l" rtl="0">
              <a:lnSpc>
                <a:spcPct val="100000"/>
              </a:lnSpc>
              <a:spcBef>
                <a:spcPts val="0"/>
              </a:spcBef>
              <a:spcAft>
                <a:spcPts val="0"/>
              </a:spcAft>
              <a:buSzPct val="96969"/>
              <a:buNone/>
            </a:pPr>
            <a:r>
              <a:rPr lang="en" sz="5500">
                <a:latin typeface="Arial"/>
                <a:ea typeface="Arial"/>
                <a:cs typeface="Arial"/>
                <a:sym typeface="Arial"/>
              </a:rPr>
              <a:t>5G Tracking Inside-Out</a:t>
            </a:r>
            <a:endParaRPr sz="5500">
              <a:latin typeface="Arial"/>
              <a:ea typeface="Arial"/>
              <a:cs typeface="Arial"/>
              <a:sym typeface="Arial"/>
            </a:endParaRPr>
          </a:p>
        </p:txBody>
      </p:sp>
      <p:sp>
        <p:nvSpPr>
          <p:cNvPr id="61" name="Google Shape;61;p1"/>
          <p:cNvSpPr txBox="1">
            <a:spLocks noGrp="1"/>
          </p:cNvSpPr>
          <p:nvPr>
            <p:ph type="subTitle" idx="1"/>
          </p:nvPr>
        </p:nvSpPr>
        <p:spPr>
          <a:xfrm>
            <a:off x="510450" y="2944975"/>
            <a:ext cx="8123100" cy="630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dirty="0">
                <a:solidFill>
                  <a:schemeClr val="dk2"/>
                </a:solidFill>
                <a:latin typeface="Arial"/>
                <a:ea typeface="Arial"/>
                <a:cs typeface="Arial"/>
                <a:sym typeface="Arial"/>
              </a:rPr>
              <a:t>Project Proposal B</a:t>
            </a:r>
            <a:r>
              <a:rPr lang="en" sz="2400" dirty="0">
                <a:solidFill>
                  <a:schemeClr val="dk2"/>
                </a:solidFill>
                <a:latin typeface="Arial"/>
                <a:ea typeface="Arial"/>
                <a:cs typeface="Arial"/>
                <a:sym typeface="Arial"/>
              </a:rPr>
              <a:t>y</a:t>
            </a:r>
            <a:r>
              <a:rPr lang="en" dirty="0">
                <a:solidFill>
                  <a:schemeClr val="dk2"/>
                </a:solidFill>
                <a:latin typeface="Arial"/>
                <a:ea typeface="Arial"/>
                <a:cs typeface="Arial"/>
                <a:sym typeface="Arial"/>
              </a:rPr>
              <a:t> The Future Penguin</a:t>
            </a:r>
            <a:endParaRPr dirty="0">
              <a:solidFill>
                <a:schemeClr val="dk2"/>
              </a:solidFill>
              <a:latin typeface="Arial"/>
              <a:ea typeface="Arial"/>
              <a:cs typeface="Arial"/>
              <a:sym typeface="Arial"/>
            </a:endParaRPr>
          </a:p>
        </p:txBody>
      </p:sp>
      <p:sp>
        <p:nvSpPr>
          <p:cNvPr id="62" name="Google Shape;62;p1"/>
          <p:cNvSpPr txBox="1">
            <a:spLocks noGrp="1"/>
          </p:cNvSpPr>
          <p:nvPr>
            <p:ph type="subTitle" idx="1"/>
          </p:nvPr>
        </p:nvSpPr>
        <p:spPr>
          <a:xfrm>
            <a:off x="510450" y="3574979"/>
            <a:ext cx="8123100" cy="133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800">
                <a:solidFill>
                  <a:schemeClr val="dk2"/>
                </a:solidFill>
                <a:latin typeface="Arial"/>
                <a:ea typeface="Arial"/>
                <a:cs typeface="Arial"/>
                <a:sym typeface="Arial"/>
              </a:rPr>
              <a:t>Dale Graham | dale.graham@my.utsa.edu</a:t>
            </a:r>
            <a:endParaRPr sz="1800">
              <a:solidFill>
                <a:schemeClr val="dk2"/>
              </a:solidFill>
              <a:latin typeface="Arial"/>
              <a:ea typeface="Arial"/>
              <a:cs typeface="Arial"/>
              <a:sym typeface="Arial"/>
            </a:endParaRPr>
          </a:p>
          <a:p>
            <a:pPr marL="0" lvl="0" indent="0" algn="l" rtl="0">
              <a:lnSpc>
                <a:spcPct val="100000"/>
              </a:lnSpc>
              <a:spcBef>
                <a:spcPts val="0"/>
              </a:spcBef>
              <a:spcAft>
                <a:spcPts val="0"/>
              </a:spcAft>
              <a:buSzPts val="2400"/>
              <a:buNone/>
            </a:pPr>
            <a:r>
              <a:rPr lang="en" sz="1800">
                <a:solidFill>
                  <a:schemeClr val="dk2"/>
                </a:solidFill>
                <a:latin typeface="Arial"/>
                <a:ea typeface="Arial"/>
                <a:cs typeface="Arial"/>
                <a:sym typeface="Arial"/>
              </a:rPr>
              <a:t>Jina Wilde | jina.wilde@my.utsa.edu</a:t>
            </a:r>
            <a:endParaRPr sz="1800">
              <a:solidFill>
                <a:schemeClr val="dk2"/>
              </a:solidFill>
              <a:latin typeface="Arial"/>
              <a:ea typeface="Arial"/>
              <a:cs typeface="Arial"/>
              <a:sym typeface="Arial"/>
            </a:endParaRPr>
          </a:p>
          <a:p>
            <a:pPr marL="0" lvl="0" indent="0" algn="l" rtl="0">
              <a:lnSpc>
                <a:spcPct val="100000"/>
              </a:lnSpc>
              <a:spcBef>
                <a:spcPts val="0"/>
              </a:spcBef>
              <a:spcAft>
                <a:spcPts val="0"/>
              </a:spcAft>
              <a:buSzPts val="2400"/>
              <a:buNone/>
            </a:pPr>
            <a:r>
              <a:rPr lang="en" sz="1800">
                <a:solidFill>
                  <a:schemeClr val="dk2"/>
                </a:solidFill>
                <a:latin typeface="Arial"/>
                <a:ea typeface="Arial"/>
                <a:cs typeface="Arial"/>
                <a:sym typeface="Arial"/>
              </a:rPr>
              <a:t>Raisul Islam | raisul.islam@utsa.edu</a:t>
            </a:r>
            <a:endParaRPr sz="1800">
              <a:solidFill>
                <a:schemeClr val="dk2"/>
              </a:solidFill>
              <a:latin typeface="Arial"/>
              <a:ea typeface="Arial"/>
              <a:cs typeface="Arial"/>
              <a:sym typeface="Arial"/>
            </a:endParaRPr>
          </a:p>
          <a:p>
            <a:pPr marL="0" lvl="0" indent="0" algn="l" rtl="0">
              <a:lnSpc>
                <a:spcPct val="100000"/>
              </a:lnSpc>
              <a:spcBef>
                <a:spcPts val="0"/>
              </a:spcBef>
              <a:spcAft>
                <a:spcPts val="0"/>
              </a:spcAft>
              <a:buSzPts val="2400"/>
              <a:buNone/>
            </a:pPr>
            <a:r>
              <a:rPr lang="en" sz="1800">
                <a:solidFill>
                  <a:schemeClr val="dk2"/>
                </a:solidFill>
                <a:latin typeface="Arial"/>
                <a:ea typeface="Arial"/>
                <a:cs typeface="Arial"/>
                <a:sym typeface="Arial"/>
              </a:rPr>
              <a:t>Samantha Ramos | samantha.ramos@my.utsa.edu</a:t>
            </a:r>
            <a:endParaRPr sz="1800">
              <a:solidFill>
                <a:schemeClr val="dk2"/>
              </a:solidFill>
              <a:latin typeface="Arial"/>
              <a:ea typeface="Arial"/>
              <a:cs typeface="Arial"/>
              <a:sym typeface="Arial"/>
            </a:endParaRPr>
          </a:p>
        </p:txBody>
      </p:sp>
      <p:cxnSp>
        <p:nvCxnSpPr>
          <p:cNvPr id="63" name="Google Shape;63;p1"/>
          <p:cNvCxnSpPr/>
          <p:nvPr/>
        </p:nvCxnSpPr>
        <p:spPr>
          <a:xfrm>
            <a:off x="615150" y="2617025"/>
            <a:ext cx="500400" cy="0"/>
          </a:xfrm>
          <a:prstGeom prst="straightConnector1">
            <a:avLst/>
          </a:prstGeom>
          <a:noFill/>
          <a:ln w="19050" cap="flat" cmpd="sng">
            <a:solidFill>
              <a:schemeClr val="lt1"/>
            </a:solidFill>
            <a:prstDash val="solid"/>
            <a:round/>
            <a:headEnd type="none" w="sm" len="sm"/>
            <a:tailEnd type="none" w="sm" len="sm"/>
          </a:ln>
        </p:spPr>
      </p:cxnSp>
      <p:pic>
        <p:nvPicPr>
          <p:cNvPr id="64" name="Google Shape;64;p1"/>
          <p:cNvPicPr preferRelativeResize="0"/>
          <p:nvPr/>
        </p:nvPicPr>
        <p:blipFill rotWithShape="1">
          <a:blip r:embed="rId4">
            <a:alphaModFix/>
          </a:blip>
          <a:srcRect/>
          <a:stretch/>
        </p:blipFill>
        <p:spPr>
          <a:xfrm>
            <a:off x="8375925" y="3902919"/>
            <a:ext cx="689000" cy="1198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Our Network</a:t>
            </a:r>
            <a:endParaRPr sz="3600">
              <a:solidFill>
                <a:schemeClr val="dk2"/>
              </a:solidFill>
              <a:highlight>
                <a:schemeClr val="dk1"/>
              </a:highlight>
              <a:latin typeface="Arial"/>
              <a:ea typeface="Arial"/>
              <a:cs typeface="Arial"/>
              <a:sym typeface="Arial"/>
            </a:endParaRPr>
          </a:p>
        </p:txBody>
      </p:sp>
      <p:sp>
        <p:nvSpPr>
          <p:cNvPr id="155" name="Google Shape;155;p10"/>
          <p:cNvSpPr txBox="1">
            <a:spLocks noGrp="1"/>
          </p:cNvSpPr>
          <p:nvPr>
            <p:ph type="body" idx="1"/>
          </p:nvPr>
        </p:nvSpPr>
        <p:spPr>
          <a:xfrm>
            <a:off x="328850" y="1396500"/>
            <a:ext cx="2827200" cy="31725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chemeClr val="dk2"/>
              </a:buClr>
              <a:buSzPts val="1200"/>
              <a:buFont typeface="Arial"/>
              <a:buChar char="●"/>
            </a:pPr>
            <a:r>
              <a:rPr lang="en" sz="1200">
                <a:solidFill>
                  <a:schemeClr val="dk2"/>
                </a:solidFill>
                <a:latin typeface="Arial"/>
                <a:ea typeface="Arial"/>
                <a:cs typeface="Arial"/>
                <a:sym typeface="Arial"/>
              </a:rPr>
              <a:t>An example of  a network we would like to deploy. Data would go to and from our servers and first responders out in the field. </a:t>
            </a:r>
            <a:endParaRPr sz="1200">
              <a:solidFill>
                <a:schemeClr val="dk2"/>
              </a:solidFill>
              <a:latin typeface="Arial"/>
              <a:ea typeface="Arial"/>
              <a:cs typeface="Arial"/>
              <a:sym typeface="Arial"/>
            </a:endParaRPr>
          </a:p>
          <a:p>
            <a:pPr marL="457200" lvl="0" indent="-304800" algn="l" rtl="0">
              <a:lnSpc>
                <a:spcPct val="115000"/>
              </a:lnSpc>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The range of 5G connectivity can be extended by drones and other means. </a:t>
            </a:r>
            <a:endParaRPr sz="1200">
              <a:solidFill>
                <a:schemeClr val="dk2"/>
              </a:solidFill>
              <a:latin typeface="Arial"/>
              <a:ea typeface="Arial"/>
              <a:cs typeface="Arial"/>
              <a:sym typeface="Arial"/>
            </a:endParaRPr>
          </a:p>
          <a:p>
            <a:pPr marL="457200" lvl="0" indent="-304800" algn="l" rtl="0">
              <a:lnSpc>
                <a:spcPct val="115000"/>
              </a:lnSpc>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Situational data such as the state of first responders inside of a building can be collected by drones outside or inside the building and sent to personal on the ground and then to our servers for processing.</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p:txBody>
      </p:sp>
      <p:sp>
        <p:nvSpPr>
          <p:cNvPr id="156" name="Google Shape;156;p10"/>
          <p:cNvSpPr/>
          <p:nvPr/>
        </p:nvSpPr>
        <p:spPr>
          <a:xfrm>
            <a:off x="5872688" y="863275"/>
            <a:ext cx="689100" cy="399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Servers</a:t>
            </a:r>
            <a:endParaRPr sz="1000" b="0" i="0" u="none" strike="noStrike" cap="none">
              <a:solidFill>
                <a:srgbClr val="000000"/>
              </a:solidFill>
              <a:latin typeface="Arial"/>
              <a:ea typeface="Arial"/>
              <a:cs typeface="Arial"/>
              <a:sym typeface="Arial"/>
            </a:endParaRPr>
          </a:p>
        </p:txBody>
      </p:sp>
      <p:sp>
        <p:nvSpPr>
          <p:cNvPr id="157" name="Google Shape;157;p10"/>
          <p:cNvSpPr/>
          <p:nvPr/>
        </p:nvSpPr>
        <p:spPr>
          <a:xfrm>
            <a:off x="5717288" y="1641950"/>
            <a:ext cx="966300" cy="399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5G Network</a:t>
            </a:r>
            <a:endParaRPr sz="1000" b="0" i="0" u="none" strike="noStrike" cap="none">
              <a:solidFill>
                <a:srgbClr val="000000"/>
              </a:solidFill>
              <a:latin typeface="Arial"/>
              <a:ea typeface="Arial"/>
              <a:cs typeface="Arial"/>
              <a:sym typeface="Arial"/>
            </a:endParaRPr>
          </a:p>
        </p:txBody>
      </p:sp>
      <p:cxnSp>
        <p:nvCxnSpPr>
          <p:cNvPr id="158" name="Google Shape;158;p10"/>
          <p:cNvCxnSpPr>
            <a:stCxn id="156" idx="2"/>
            <a:endCxn id="157" idx="0"/>
          </p:cNvCxnSpPr>
          <p:nvPr/>
        </p:nvCxnSpPr>
        <p:spPr>
          <a:xfrm flipH="1">
            <a:off x="6200438" y="1263175"/>
            <a:ext cx="16800" cy="378900"/>
          </a:xfrm>
          <a:prstGeom prst="straightConnector1">
            <a:avLst/>
          </a:prstGeom>
          <a:noFill/>
          <a:ln w="9525" cap="flat" cmpd="sng">
            <a:solidFill>
              <a:schemeClr val="dk2"/>
            </a:solidFill>
            <a:prstDash val="solid"/>
            <a:round/>
            <a:headEnd type="none" w="sm" len="sm"/>
            <a:tailEnd type="none" w="sm" len="sm"/>
          </a:ln>
        </p:spPr>
      </p:cxnSp>
      <p:sp>
        <p:nvSpPr>
          <p:cNvPr id="159" name="Google Shape;159;p10"/>
          <p:cNvSpPr/>
          <p:nvPr/>
        </p:nvSpPr>
        <p:spPr>
          <a:xfrm>
            <a:off x="3761988" y="1252675"/>
            <a:ext cx="455400" cy="30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UE</a:t>
            </a:r>
            <a:endParaRPr sz="1400" b="0" i="0" u="none" strike="noStrike" cap="none">
              <a:solidFill>
                <a:srgbClr val="000000"/>
              </a:solidFill>
              <a:latin typeface="Arial"/>
              <a:ea typeface="Arial"/>
              <a:cs typeface="Arial"/>
              <a:sym typeface="Arial"/>
            </a:endParaRPr>
          </a:p>
        </p:txBody>
      </p:sp>
      <p:sp>
        <p:nvSpPr>
          <p:cNvPr id="160" name="Google Shape;160;p10"/>
          <p:cNvSpPr/>
          <p:nvPr/>
        </p:nvSpPr>
        <p:spPr>
          <a:xfrm>
            <a:off x="3503288" y="1691900"/>
            <a:ext cx="455400" cy="30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UE</a:t>
            </a:r>
            <a:endParaRPr sz="1400" b="0" i="0" u="none" strike="noStrike" cap="none">
              <a:solidFill>
                <a:srgbClr val="000000"/>
              </a:solidFill>
              <a:latin typeface="Arial"/>
              <a:ea typeface="Arial"/>
              <a:cs typeface="Arial"/>
              <a:sym typeface="Arial"/>
            </a:endParaRPr>
          </a:p>
        </p:txBody>
      </p:sp>
      <p:sp>
        <p:nvSpPr>
          <p:cNvPr id="161" name="Google Shape;161;p10"/>
          <p:cNvSpPr/>
          <p:nvPr/>
        </p:nvSpPr>
        <p:spPr>
          <a:xfrm>
            <a:off x="3689063" y="2131125"/>
            <a:ext cx="455400" cy="30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UE</a:t>
            </a:r>
            <a:endParaRPr sz="1400" b="0" i="0" u="none" strike="noStrike" cap="none">
              <a:solidFill>
                <a:srgbClr val="000000"/>
              </a:solidFill>
              <a:latin typeface="Arial"/>
              <a:ea typeface="Arial"/>
              <a:cs typeface="Arial"/>
              <a:sym typeface="Arial"/>
            </a:endParaRPr>
          </a:p>
        </p:txBody>
      </p:sp>
      <p:sp>
        <p:nvSpPr>
          <p:cNvPr id="162" name="Google Shape;162;p10"/>
          <p:cNvSpPr/>
          <p:nvPr/>
        </p:nvSpPr>
        <p:spPr>
          <a:xfrm>
            <a:off x="5178975" y="3965500"/>
            <a:ext cx="1945500" cy="105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Building</a:t>
            </a:r>
            <a:endParaRPr sz="1400" b="0" i="0" u="none" strike="noStrike" cap="none">
              <a:solidFill>
                <a:srgbClr val="000000"/>
              </a:solidFill>
              <a:latin typeface="Arial"/>
              <a:ea typeface="Arial"/>
              <a:cs typeface="Arial"/>
              <a:sym typeface="Arial"/>
            </a:endParaRPr>
          </a:p>
        </p:txBody>
      </p:sp>
      <p:sp>
        <p:nvSpPr>
          <p:cNvPr id="163" name="Google Shape;163;p10"/>
          <p:cNvSpPr/>
          <p:nvPr/>
        </p:nvSpPr>
        <p:spPr>
          <a:xfrm>
            <a:off x="5793050" y="3235638"/>
            <a:ext cx="814800" cy="30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Drones</a:t>
            </a:r>
            <a:endParaRPr sz="1400" b="0" i="0" u="none" strike="noStrike" cap="none">
              <a:solidFill>
                <a:srgbClr val="000000"/>
              </a:solidFill>
              <a:latin typeface="Arial"/>
              <a:ea typeface="Arial"/>
              <a:cs typeface="Arial"/>
              <a:sym typeface="Arial"/>
            </a:endParaRPr>
          </a:p>
        </p:txBody>
      </p:sp>
      <p:sp>
        <p:nvSpPr>
          <p:cNvPr id="164" name="Google Shape;164;p10"/>
          <p:cNvSpPr/>
          <p:nvPr/>
        </p:nvSpPr>
        <p:spPr>
          <a:xfrm>
            <a:off x="5588075" y="2505800"/>
            <a:ext cx="455400" cy="30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UE</a:t>
            </a:r>
            <a:endParaRPr sz="1400" b="0" i="0" u="none" strike="noStrike" cap="none">
              <a:solidFill>
                <a:srgbClr val="000000"/>
              </a:solidFill>
              <a:latin typeface="Arial"/>
              <a:ea typeface="Arial"/>
              <a:cs typeface="Arial"/>
              <a:sym typeface="Arial"/>
            </a:endParaRPr>
          </a:p>
        </p:txBody>
      </p:sp>
      <p:cxnSp>
        <p:nvCxnSpPr>
          <p:cNvPr id="165" name="Google Shape;165;p10"/>
          <p:cNvCxnSpPr>
            <a:stCxn id="163" idx="2"/>
            <a:endCxn id="166" idx="0"/>
          </p:cNvCxnSpPr>
          <p:nvPr/>
        </p:nvCxnSpPr>
        <p:spPr>
          <a:xfrm flipH="1">
            <a:off x="5703650" y="3535638"/>
            <a:ext cx="496800" cy="570900"/>
          </a:xfrm>
          <a:prstGeom prst="straightConnector1">
            <a:avLst/>
          </a:prstGeom>
          <a:noFill/>
          <a:ln w="9525" cap="flat" cmpd="sng">
            <a:solidFill>
              <a:schemeClr val="dk2"/>
            </a:solidFill>
            <a:prstDash val="solid"/>
            <a:round/>
            <a:headEnd type="none" w="sm" len="sm"/>
            <a:tailEnd type="none" w="sm" len="sm"/>
          </a:ln>
        </p:spPr>
      </p:cxnSp>
      <p:sp>
        <p:nvSpPr>
          <p:cNvPr id="167" name="Google Shape;167;p10"/>
          <p:cNvSpPr/>
          <p:nvPr/>
        </p:nvSpPr>
        <p:spPr>
          <a:xfrm>
            <a:off x="6217250" y="2505800"/>
            <a:ext cx="455400" cy="30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UE</a:t>
            </a:r>
            <a:endParaRPr sz="1400" b="0" i="0" u="none" strike="noStrike" cap="none">
              <a:solidFill>
                <a:srgbClr val="000000"/>
              </a:solidFill>
              <a:latin typeface="Arial"/>
              <a:ea typeface="Arial"/>
              <a:cs typeface="Arial"/>
              <a:sym typeface="Arial"/>
            </a:endParaRPr>
          </a:p>
        </p:txBody>
      </p:sp>
      <p:cxnSp>
        <p:nvCxnSpPr>
          <p:cNvPr id="168" name="Google Shape;168;p10"/>
          <p:cNvCxnSpPr>
            <a:stCxn id="164" idx="2"/>
            <a:endCxn id="163" idx="0"/>
          </p:cNvCxnSpPr>
          <p:nvPr/>
        </p:nvCxnSpPr>
        <p:spPr>
          <a:xfrm>
            <a:off x="5815775" y="2805800"/>
            <a:ext cx="384600" cy="429900"/>
          </a:xfrm>
          <a:prstGeom prst="straightConnector1">
            <a:avLst/>
          </a:prstGeom>
          <a:noFill/>
          <a:ln w="9525" cap="flat" cmpd="sng">
            <a:solidFill>
              <a:schemeClr val="dk2"/>
            </a:solidFill>
            <a:prstDash val="solid"/>
            <a:round/>
            <a:headEnd type="none" w="sm" len="sm"/>
            <a:tailEnd type="none" w="sm" len="sm"/>
          </a:ln>
        </p:spPr>
      </p:cxnSp>
      <p:cxnSp>
        <p:nvCxnSpPr>
          <p:cNvPr id="169" name="Google Shape;169;p10"/>
          <p:cNvCxnSpPr>
            <a:stCxn id="167" idx="2"/>
            <a:endCxn id="163" idx="0"/>
          </p:cNvCxnSpPr>
          <p:nvPr/>
        </p:nvCxnSpPr>
        <p:spPr>
          <a:xfrm flipH="1">
            <a:off x="6200450" y="2805800"/>
            <a:ext cx="244500" cy="429900"/>
          </a:xfrm>
          <a:prstGeom prst="straightConnector1">
            <a:avLst/>
          </a:prstGeom>
          <a:noFill/>
          <a:ln w="9525" cap="flat" cmpd="sng">
            <a:solidFill>
              <a:schemeClr val="dk2"/>
            </a:solidFill>
            <a:prstDash val="solid"/>
            <a:round/>
            <a:headEnd type="none" w="sm" len="sm"/>
            <a:tailEnd type="none" w="sm" len="sm"/>
          </a:ln>
        </p:spPr>
      </p:cxnSp>
      <p:cxnSp>
        <p:nvCxnSpPr>
          <p:cNvPr id="170" name="Google Shape;170;p10"/>
          <p:cNvCxnSpPr>
            <a:stCxn id="164" idx="0"/>
            <a:endCxn id="157" idx="2"/>
          </p:cNvCxnSpPr>
          <p:nvPr/>
        </p:nvCxnSpPr>
        <p:spPr>
          <a:xfrm rot="10800000" flipH="1">
            <a:off x="5815775" y="2042000"/>
            <a:ext cx="384600" cy="463800"/>
          </a:xfrm>
          <a:prstGeom prst="straightConnector1">
            <a:avLst/>
          </a:prstGeom>
          <a:noFill/>
          <a:ln w="9525" cap="flat" cmpd="sng">
            <a:solidFill>
              <a:schemeClr val="dk2"/>
            </a:solidFill>
            <a:prstDash val="solid"/>
            <a:round/>
            <a:headEnd type="none" w="sm" len="sm"/>
            <a:tailEnd type="none" w="sm" len="sm"/>
          </a:ln>
        </p:spPr>
      </p:cxnSp>
      <p:cxnSp>
        <p:nvCxnSpPr>
          <p:cNvPr id="171" name="Google Shape;171;p10"/>
          <p:cNvCxnSpPr>
            <a:stCxn id="157" idx="2"/>
            <a:endCxn id="167" idx="0"/>
          </p:cNvCxnSpPr>
          <p:nvPr/>
        </p:nvCxnSpPr>
        <p:spPr>
          <a:xfrm>
            <a:off x="6200438" y="2041850"/>
            <a:ext cx="244500" cy="464100"/>
          </a:xfrm>
          <a:prstGeom prst="straightConnector1">
            <a:avLst/>
          </a:prstGeom>
          <a:noFill/>
          <a:ln w="9525" cap="flat" cmpd="sng">
            <a:solidFill>
              <a:schemeClr val="dk2"/>
            </a:solidFill>
            <a:prstDash val="solid"/>
            <a:round/>
            <a:headEnd type="none" w="sm" len="sm"/>
            <a:tailEnd type="none" w="sm" len="sm"/>
          </a:ln>
        </p:spPr>
      </p:cxnSp>
      <p:sp>
        <p:nvSpPr>
          <p:cNvPr id="172" name="Google Shape;172;p10"/>
          <p:cNvSpPr/>
          <p:nvPr/>
        </p:nvSpPr>
        <p:spPr>
          <a:xfrm>
            <a:off x="4579925" y="1365250"/>
            <a:ext cx="679800" cy="378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5G Drone </a:t>
            </a:r>
            <a:endParaRPr sz="800" b="0" i="0" u="none" strike="noStrike" cap="none">
              <a:solidFill>
                <a:srgbClr val="000000"/>
              </a:solidFill>
              <a:latin typeface="Arial"/>
              <a:ea typeface="Arial"/>
              <a:cs typeface="Arial"/>
              <a:sym typeface="Arial"/>
            </a:endParaRPr>
          </a:p>
        </p:txBody>
      </p:sp>
      <p:cxnSp>
        <p:nvCxnSpPr>
          <p:cNvPr id="173" name="Google Shape;173;p10"/>
          <p:cNvCxnSpPr>
            <a:stCxn id="159" idx="3"/>
            <a:endCxn id="172" idx="1"/>
          </p:cNvCxnSpPr>
          <p:nvPr/>
        </p:nvCxnSpPr>
        <p:spPr>
          <a:xfrm>
            <a:off x="4217388" y="1402675"/>
            <a:ext cx="362400" cy="152100"/>
          </a:xfrm>
          <a:prstGeom prst="straightConnector1">
            <a:avLst/>
          </a:prstGeom>
          <a:noFill/>
          <a:ln w="9525" cap="flat" cmpd="sng">
            <a:solidFill>
              <a:schemeClr val="dk2"/>
            </a:solidFill>
            <a:prstDash val="solid"/>
            <a:round/>
            <a:headEnd type="none" w="sm" len="sm"/>
            <a:tailEnd type="none" w="sm" len="sm"/>
          </a:ln>
        </p:spPr>
      </p:cxnSp>
      <p:cxnSp>
        <p:nvCxnSpPr>
          <p:cNvPr id="174" name="Google Shape;174;p10"/>
          <p:cNvCxnSpPr>
            <a:stCxn id="160" idx="3"/>
            <a:endCxn id="172" idx="1"/>
          </p:cNvCxnSpPr>
          <p:nvPr/>
        </p:nvCxnSpPr>
        <p:spPr>
          <a:xfrm rot="10800000" flipH="1">
            <a:off x="3958688" y="1554800"/>
            <a:ext cx="621300" cy="287100"/>
          </a:xfrm>
          <a:prstGeom prst="straightConnector1">
            <a:avLst/>
          </a:prstGeom>
          <a:noFill/>
          <a:ln w="9525" cap="flat" cmpd="sng">
            <a:solidFill>
              <a:schemeClr val="dk2"/>
            </a:solidFill>
            <a:prstDash val="solid"/>
            <a:round/>
            <a:headEnd type="none" w="sm" len="sm"/>
            <a:tailEnd type="none" w="sm" len="sm"/>
          </a:ln>
        </p:spPr>
      </p:cxnSp>
      <p:cxnSp>
        <p:nvCxnSpPr>
          <p:cNvPr id="175" name="Google Shape;175;p10"/>
          <p:cNvCxnSpPr>
            <a:stCxn id="161" idx="3"/>
            <a:endCxn id="176" idx="1"/>
          </p:cNvCxnSpPr>
          <p:nvPr/>
        </p:nvCxnSpPr>
        <p:spPr>
          <a:xfrm rot="10800000" flipH="1">
            <a:off x="4144463" y="2131725"/>
            <a:ext cx="446400" cy="149400"/>
          </a:xfrm>
          <a:prstGeom prst="straightConnector1">
            <a:avLst/>
          </a:prstGeom>
          <a:noFill/>
          <a:ln w="9525" cap="flat" cmpd="sng">
            <a:solidFill>
              <a:schemeClr val="dk2"/>
            </a:solidFill>
            <a:prstDash val="solid"/>
            <a:round/>
            <a:headEnd type="none" w="sm" len="sm"/>
            <a:tailEnd type="none" w="sm" len="sm"/>
          </a:ln>
        </p:spPr>
      </p:cxnSp>
      <p:cxnSp>
        <p:nvCxnSpPr>
          <p:cNvPr id="177" name="Google Shape;177;p10"/>
          <p:cNvCxnSpPr>
            <a:stCxn id="172" idx="3"/>
            <a:endCxn id="157" idx="1"/>
          </p:cNvCxnSpPr>
          <p:nvPr/>
        </p:nvCxnSpPr>
        <p:spPr>
          <a:xfrm>
            <a:off x="5259725" y="1554700"/>
            <a:ext cx="457500" cy="287100"/>
          </a:xfrm>
          <a:prstGeom prst="straightConnector1">
            <a:avLst/>
          </a:prstGeom>
          <a:noFill/>
          <a:ln w="9525" cap="flat" cmpd="sng">
            <a:solidFill>
              <a:schemeClr val="dk2"/>
            </a:solidFill>
            <a:prstDash val="solid"/>
            <a:round/>
            <a:headEnd type="none" w="sm" len="sm"/>
            <a:tailEnd type="none" w="sm" len="sm"/>
          </a:ln>
        </p:spPr>
      </p:cxnSp>
      <p:sp>
        <p:nvSpPr>
          <p:cNvPr id="178" name="Google Shape;178;p10"/>
          <p:cNvSpPr/>
          <p:nvPr/>
        </p:nvSpPr>
        <p:spPr>
          <a:xfrm>
            <a:off x="7477300" y="1402675"/>
            <a:ext cx="455400" cy="30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UE</a:t>
            </a:r>
            <a:endParaRPr sz="1400" b="0" i="0" u="none" strike="noStrike" cap="none">
              <a:solidFill>
                <a:srgbClr val="000000"/>
              </a:solidFill>
              <a:latin typeface="Arial"/>
              <a:ea typeface="Arial"/>
              <a:cs typeface="Arial"/>
              <a:sym typeface="Arial"/>
            </a:endParaRPr>
          </a:p>
        </p:txBody>
      </p:sp>
      <p:sp>
        <p:nvSpPr>
          <p:cNvPr id="179" name="Google Shape;179;p10"/>
          <p:cNvSpPr/>
          <p:nvPr/>
        </p:nvSpPr>
        <p:spPr>
          <a:xfrm>
            <a:off x="7700825" y="1841925"/>
            <a:ext cx="455400" cy="30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UE</a:t>
            </a:r>
            <a:endParaRPr sz="1400" b="0" i="0" u="none" strike="noStrike" cap="none">
              <a:solidFill>
                <a:srgbClr val="000000"/>
              </a:solidFill>
              <a:latin typeface="Arial"/>
              <a:ea typeface="Arial"/>
              <a:cs typeface="Arial"/>
              <a:sym typeface="Arial"/>
            </a:endParaRPr>
          </a:p>
        </p:txBody>
      </p:sp>
      <p:sp>
        <p:nvSpPr>
          <p:cNvPr id="180" name="Google Shape;180;p10"/>
          <p:cNvSpPr/>
          <p:nvPr/>
        </p:nvSpPr>
        <p:spPr>
          <a:xfrm>
            <a:off x="7360050" y="2421750"/>
            <a:ext cx="455400" cy="30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UE</a:t>
            </a:r>
            <a:endParaRPr sz="1400" b="0" i="0" u="none" strike="noStrike" cap="none">
              <a:solidFill>
                <a:srgbClr val="000000"/>
              </a:solidFill>
              <a:latin typeface="Arial"/>
              <a:ea typeface="Arial"/>
              <a:cs typeface="Arial"/>
              <a:sym typeface="Arial"/>
            </a:endParaRPr>
          </a:p>
        </p:txBody>
      </p:sp>
      <p:cxnSp>
        <p:nvCxnSpPr>
          <p:cNvPr id="181" name="Google Shape;181;p10"/>
          <p:cNvCxnSpPr>
            <a:stCxn id="157" idx="3"/>
            <a:endCxn id="180" idx="0"/>
          </p:cNvCxnSpPr>
          <p:nvPr/>
        </p:nvCxnSpPr>
        <p:spPr>
          <a:xfrm>
            <a:off x="6683588" y="1841900"/>
            <a:ext cx="904200" cy="579900"/>
          </a:xfrm>
          <a:prstGeom prst="straightConnector1">
            <a:avLst/>
          </a:prstGeom>
          <a:noFill/>
          <a:ln w="9525" cap="flat" cmpd="sng">
            <a:solidFill>
              <a:schemeClr val="dk2"/>
            </a:solidFill>
            <a:prstDash val="solid"/>
            <a:round/>
            <a:headEnd type="none" w="sm" len="sm"/>
            <a:tailEnd type="none" w="sm" len="sm"/>
          </a:ln>
        </p:spPr>
      </p:cxnSp>
      <p:cxnSp>
        <p:nvCxnSpPr>
          <p:cNvPr id="182" name="Google Shape;182;p10"/>
          <p:cNvCxnSpPr>
            <a:stCxn id="157" idx="3"/>
            <a:endCxn id="179" idx="1"/>
          </p:cNvCxnSpPr>
          <p:nvPr/>
        </p:nvCxnSpPr>
        <p:spPr>
          <a:xfrm>
            <a:off x="6683588" y="1841900"/>
            <a:ext cx="1017300" cy="150000"/>
          </a:xfrm>
          <a:prstGeom prst="straightConnector1">
            <a:avLst/>
          </a:prstGeom>
          <a:noFill/>
          <a:ln w="9525" cap="flat" cmpd="sng">
            <a:solidFill>
              <a:schemeClr val="dk2"/>
            </a:solidFill>
            <a:prstDash val="solid"/>
            <a:round/>
            <a:headEnd type="none" w="sm" len="sm"/>
            <a:tailEnd type="none" w="sm" len="sm"/>
          </a:ln>
        </p:spPr>
      </p:cxnSp>
      <p:cxnSp>
        <p:nvCxnSpPr>
          <p:cNvPr id="183" name="Google Shape;183;p10"/>
          <p:cNvCxnSpPr>
            <a:stCxn id="157" idx="3"/>
            <a:endCxn id="178" idx="1"/>
          </p:cNvCxnSpPr>
          <p:nvPr/>
        </p:nvCxnSpPr>
        <p:spPr>
          <a:xfrm rot="10800000" flipH="1">
            <a:off x="6683588" y="1552700"/>
            <a:ext cx="793800" cy="289200"/>
          </a:xfrm>
          <a:prstGeom prst="straightConnector1">
            <a:avLst/>
          </a:prstGeom>
          <a:noFill/>
          <a:ln w="9525" cap="flat" cmpd="sng">
            <a:solidFill>
              <a:schemeClr val="dk2"/>
            </a:solidFill>
            <a:prstDash val="solid"/>
            <a:round/>
            <a:headEnd type="none" w="sm" len="sm"/>
            <a:tailEnd type="none" w="sm" len="sm"/>
          </a:ln>
        </p:spPr>
      </p:cxnSp>
      <p:sp>
        <p:nvSpPr>
          <p:cNvPr id="166" name="Google Shape;166;p10"/>
          <p:cNvSpPr/>
          <p:nvPr/>
        </p:nvSpPr>
        <p:spPr>
          <a:xfrm>
            <a:off x="5363675" y="4106650"/>
            <a:ext cx="679800" cy="289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Arial"/>
                <a:ea typeface="Arial"/>
                <a:cs typeface="Arial"/>
                <a:sym typeface="Arial"/>
              </a:rPr>
              <a:t>Drone</a:t>
            </a:r>
            <a:endParaRPr sz="1000" b="0" i="0" u="none" strike="noStrike" cap="none">
              <a:solidFill>
                <a:schemeClr val="lt1"/>
              </a:solidFill>
              <a:latin typeface="Arial"/>
              <a:ea typeface="Arial"/>
              <a:cs typeface="Arial"/>
              <a:sym typeface="Arial"/>
            </a:endParaRPr>
          </a:p>
        </p:txBody>
      </p:sp>
      <p:sp>
        <p:nvSpPr>
          <p:cNvPr id="184" name="Google Shape;184;p10"/>
          <p:cNvSpPr/>
          <p:nvPr/>
        </p:nvSpPr>
        <p:spPr>
          <a:xfrm>
            <a:off x="6217250" y="4106650"/>
            <a:ext cx="679800" cy="289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Arial"/>
                <a:ea typeface="Arial"/>
                <a:cs typeface="Arial"/>
                <a:sym typeface="Arial"/>
              </a:rPr>
              <a:t>Drone</a:t>
            </a:r>
            <a:endParaRPr sz="1000" b="0" i="0" u="none" strike="noStrike" cap="none">
              <a:solidFill>
                <a:schemeClr val="lt1"/>
              </a:solidFill>
              <a:latin typeface="Arial"/>
              <a:ea typeface="Arial"/>
              <a:cs typeface="Arial"/>
              <a:sym typeface="Arial"/>
            </a:endParaRPr>
          </a:p>
        </p:txBody>
      </p:sp>
      <p:cxnSp>
        <p:nvCxnSpPr>
          <p:cNvPr id="185" name="Google Shape;185;p10"/>
          <p:cNvCxnSpPr>
            <a:stCxn id="163" idx="2"/>
            <a:endCxn id="184" idx="0"/>
          </p:cNvCxnSpPr>
          <p:nvPr/>
        </p:nvCxnSpPr>
        <p:spPr>
          <a:xfrm>
            <a:off x="6200450" y="3535638"/>
            <a:ext cx="356700" cy="570900"/>
          </a:xfrm>
          <a:prstGeom prst="straightConnector1">
            <a:avLst/>
          </a:prstGeom>
          <a:noFill/>
          <a:ln w="9525" cap="flat" cmpd="sng">
            <a:solidFill>
              <a:schemeClr val="dk2"/>
            </a:solidFill>
            <a:prstDash val="solid"/>
            <a:round/>
            <a:headEnd type="none" w="sm" len="sm"/>
            <a:tailEnd type="none" w="sm" len="sm"/>
          </a:ln>
        </p:spPr>
      </p:cxnSp>
      <p:sp>
        <p:nvSpPr>
          <p:cNvPr id="176" name="Google Shape;176;p10"/>
          <p:cNvSpPr/>
          <p:nvPr/>
        </p:nvSpPr>
        <p:spPr>
          <a:xfrm>
            <a:off x="4590988" y="1942400"/>
            <a:ext cx="679800" cy="378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5G Drone </a:t>
            </a:r>
            <a:endParaRPr sz="800" b="0" i="0" u="none" strike="noStrike" cap="none">
              <a:solidFill>
                <a:srgbClr val="000000"/>
              </a:solidFill>
              <a:latin typeface="Arial"/>
              <a:ea typeface="Arial"/>
              <a:cs typeface="Arial"/>
              <a:sym typeface="Arial"/>
            </a:endParaRPr>
          </a:p>
        </p:txBody>
      </p:sp>
      <p:cxnSp>
        <p:nvCxnSpPr>
          <p:cNvPr id="186" name="Google Shape;186;p10"/>
          <p:cNvCxnSpPr>
            <a:stCxn id="176" idx="3"/>
            <a:endCxn id="157" idx="1"/>
          </p:cNvCxnSpPr>
          <p:nvPr/>
        </p:nvCxnSpPr>
        <p:spPr>
          <a:xfrm rot="10800000" flipH="1">
            <a:off x="5270788" y="1842050"/>
            <a:ext cx="446400" cy="2898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sp>
        <p:nvSpPr>
          <p:cNvPr id="191" name="Google Shape;191;p11"/>
          <p:cNvSpPr txBox="1">
            <a:spLocks noGrp="1"/>
          </p:cNvSpPr>
          <p:nvPr>
            <p:ph type="title"/>
          </p:nvPr>
        </p:nvSpPr>
        <p:spPr>
          <a:xfrm>
            <a:off x="367250" y="433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5G Network Deployment Option</a:t>
            </a:r>
            <a:endParaRPr sz="3600">
              <a:solidFill>
                <a:schemeClr val="dk2"/>
              </a:solidFill>
              <a:highlight>
                <a:schemeClr val="dk1"/>
              </a:highlight>
              <a:latin typeface="Arial"/>
              <a:ea typeface="Arial"/>
              <a:cs typeface="Arial"/>
              <a:sym typeface="Arial"/>
            </a:endParaRPr>
          </a:p>
        </p:txBody>
      </p:sp>
      <p:sp>
        <p:nvSpPr>
          <p:cNvPr id="192" name="Google Shape;192;p11"/>
          <p:cNvSpPr txBox="1"/>
          <p:nvPr/>
        </p:nvSpPr>
        <p:spPr>
          <a:xfrm>
            <a:off x="433500" y="4521400"/>
            <a:ext cx="8142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Proxima Nova"/>
                <a:ea typeface="Proxima Nova"/>
                <a:cs typeface="Proxima Nova"/>
                <a:sym typeface="Proxima Nova"/>
              </a:rPr>
              <a:t>Image Source: https://www.gsma.com/futurenetworks/wp-content/uploads/2020/06/5G-SA-Option-2-ImplementationGuideline-v1.3.pdf</a:t>
            </a:r>
            <a:endParaRPr sz="1000" b="0" i="0" u="none" strike="noStrike" cap="none">
              <a:solidFill>
                <a:schemeClr val="dk2"/>
              </a:solidFill>
              <a:latin typeface="Proxima Nova"/>
              <a:ea typeface="Proxima Nova"/>
              <a:cs typeface="Proxima Nova"/>
              <a:sym typeface="Proxima Nova"/>
            </a:endParaRPr>
          </a:p>
        </p:txBody>
      </p:sp>
      <p:sp>
        <p:nvSpPr>
          <p:cNvPr id="193" name="Google Shape;193;p11"/>
          <p:cNvSpPr txBox="1"/>
          <p:nvPr/>
        </p:nvSpPr>
        <p:spPr>
          <a:xfrm>
            <a:off x="433500" y="1145500"/>
            <a:ext cx="2694000" cy="320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Proxima Nova"/>
                <a:ea typeface="Proxima Nova"/>
                <a:cs typeface="Proxima Nova"/>
                <a:sym typeface="Proxima Nova"/>
              </a:rPr>
              <a:t>The 5G network deployment option that was chosen for our network is option 2. This option is a standalone 5G network and will provide the full potential for 5G. The benefits include low latency, a large amount of bandwidth, and the ability to connect a large amount of Iot devices. This will benefit the First Responder Tracker since the high speeds will allow it to deliver information to first responders in a timely fashion.</a:t>
            </a:r>
            <a:endParaRPr sz="1400" b="0" i="0" u="none" strike="noStrike" cap="none">
              <a:solidFill>
                <a:schemeClr val="dk2"/>
              </a:solidFill>
              <a:latin typeface="Proxima Nova"/>
              <a:ea typeface="Proxima Nova"/>
              <a:cs typeface="Proxima Nova"/>
              <a:sym typeface="Proxima Nova"/>
            </a:endParaRPr>
          </a:p>
        </p:txBody>
      </p:sp>
      <p:pic>
        <p:nvPicPr>
          <p:cNvPr id="194" name="Google Shape;194;p11"/>
          <p:cNvPicPr preferRelativeResize="0"/>
          <p:nvPr/>
        </p:nvPicPr>
        <p:blipFill rotWithShape="1">
          <a:blip r:embed="rId3">
            <a:alphaModFix/>
          </a:blip>
          <a:srcRect l="70311"/>
          <a:stretch/>
        </p:blipFill>
        <p:spPr>
          <a:xfrm>
            <a:off x="3772600" y="1079900"/>
            <a:ext cx="4698224" cy="335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SIP SDP Call Flow</a:t>
            </a:r>
            <a:endParaRPr sz="3600">
              <a:solidFill>
                <a:schemeClr val="dk2"/>
              </a:solidFill>
              <a:highlight>
                <a:schemeClr val="dk1"/>
              </a:highlight>
              <a:latin typeface="Arial"/>
              <a:ea typeface="Arial"/>
              <a:cs typeface="Arial"/>
              <a:sym typeface="Arial"/>
            </a:endParaRPr>
          </a:p>
        </p:txBody>
      </p:sp>
      <p:sp>
        <p:nvSpPr>
          <p:cNvPr id="200" name="Google Shape;200;p12"/>
          <p:cNvSpPr txBox="1">
            <a:spLocks noGrp="1"/>
          </p:cNvSpPr>
          <p:nvPr>
            <p:ph type="body" idx="1"/>
          </p:nvPr>
        </p:nvSpPr>
        <p:spPr>
          <a:xfrm>
            <a:off x="328850" y="1396500"/>
            <a:ext cx="2679900" cy="317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The figure shown here is a basic SIP SDP call flow for the purposes of establishing communications or multimedia sessions between first responders. These sessions allow for phone calls, video calls, and messaging. We aim to use the SIP protocol with TCP to allow for congestion and flow control and for security by also adding TLS.</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p:txBody>
      </p:sp>
      <p:sp>
        <p:nvSpPr>
          <p:cNvPr id="201" name="Google Shape;201;p12"/>
          <p:cNvSpPr/>
          <p:nvPr/>
        </p:nvSpPr>
        <p:spPr>
          <a:xfrm>
            <a:off x="3705325" y="1396375"/>
            <a:ext cx="689100" cy="355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UA A</a:t>
            </a:r>
            <a:endParaRPr sz="1400" b="0" i="0" u="none" strike="noStrike" cap="none">
              <a:solidFill>
                <a:srgbClr val="000000"/>
              </a:solidFill>
              <a:latin typeface="Arial"/>
              <a:ea typeface="Arial"/>
              <a:cs typeface="Arial"/>
              <a:sym typeface="Arial"/>
            </a:endParaRPr>
          </a:p>
        </p:txBody>
      </p:sp>
      <p:cxnSp>
        <p:nvCxnSpPr>
          <p:cNvPr id="202" name="Google Shape;202;p12"/>
          <p:cNvCxnSpPr>
            <a:stCxn id="201" idx="2"/>
          </p:cNvCxnSpPr>
          <p:nvPr/>
        </p:nvCxnSpPr>
        <p:spPr>
          <a:xfrm>
            <a:off x="4049875" y="1751875"/>
            <a:ext cx="4800" cy="3091800"/>
          </a:xfrm>
          <a:prstGeom prst="straightConnector1">
            <a:avLst/>
          </a:prstGeom>
          <a:noFill/>
          <a:ln w="9525" cap="flat" cmpd="sng">
            <a:solidFill>
              <a:schemeClr val="dk2"/>
            </a:solidFill>
            <a:prstDash val="solid"/>
            <a:round/>
            <a:headEnd type="none" w="sm" len="sm"/>
            <a:tailEnd type="triangle" w="med" len="med"/>
          </a:ln>
        </p:spPr>
      </p:cxnSp>
      <p:sp>
        <p:nvSpPr>
          <p:cNvPr id="203" name="Google Shape;203;p12"/>
          <p:cNvSpPr/>
          <p:nvPr/>
        </p:nvSpPr>
        <p:spPr>
          <a:xfrm>
            <a:off x="5399000" y="1396375"/>
            <a:ext cx="689100" cy="355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Proxy</a:t>
            </a:r>
            <a:endParaRPr sz="1400" b="0" i="0" u="none" strike="noStrike" cap="none">
              <a:solidFill>
                <a:srgbClr val="000000"/>
              </a:solidFill>
              <a:latin typeface="Arial"/>
              <a:ea typeface="Arial"/>
              <a:cs typeface="Arial"/>
              <a:sym typeface="Arial"/>
            </a:endParaRPr>
          </a:p>
        </p:txBody>
      </p:sp>
      <p:cxnSp>
        <p:nvCxnSpPr>
          <p:cNvPr id="204" name="Google Shape;204;p12"/>
          <p:cNvCxnSpPr/>
          <p:nvPr/>
        </p:nvCxnSpPr>
        <p:spPr>
          <a:xfrm flipH="1">
            <a:off x="5742675" y="1931250"/>
            <a:ext cx="11400" cy="1281000"/>
          </a:xfrm>
          <a:prstGeom prst="straightConnector1">
            <a:avLst/>
          </a:prstGeom>
          <a:noFill/>
          <a:ln w="9525" cap="flat" cmpd="sng">
            <a:solidFill>
              <a:schemeClr val="dk2"/>
            </a:solidFill>
            <a:prstDash val="solid"/>
            <a:round/>
            <a:headEnd type="none" w="sm" len="sm"/>
            <a:tailEnd type="triangle" w="med" len="med"/>
          </a:ln>
        </p:spPr>
      </p:cxnSp>
      <p:sp>
        <p:nvSpPr>
          <p:cNvPr id="205" name="Google Shape;205;p12"/>
          <p:cNvSpPr/>
          <p:nvPr/>
        </p:nvSpPr>
        <p:spPr>
          <a:xfrm>
            <a:off x="7331975" y="1396500"/>
            <a:ext cx="689100" cy="355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UA B</a:t>
            </a:r>
            <a:endParaRPr sz="1400" b="0" i="0" u="none" strike="noStrike" cap="none">
              <a:solidFill>
                <a:srgbClr val="000000"/>
              </a:solidFill>
              <a:latin typeface="Arial"/>
              <a:ea typeface="Arial"/>
              <a:cs typeface="Arial"/>
              <a:sym typeface="Arial"/>
            </a:endParaRPr>
          </a:p>
        </p:txBody>
      </p:sp>
      <p:cxnSp>
        <p:nvCxnSpPr>
          <p:cNvPr id="206" name="Google Shape;206;p12"/>
          <p:cNvCxnSpPr>
            <a:stCxn id="205" idx="2"/>
          </p:cNvCxnSpPr>
          <p:nvPr/>
        </p:nvCxnSpPr>
        <p:spPr>
          <a:xfrm flipH="1">
            <a:off x="7665125" y="1752000"/>
            <a:ext cx="11400" cy="3024900"/>
          </a:xfrm>
          <a:prstGeom prst="straightConnector1">
            <a:avLst/>
          </a:prstGeom>
          <a:noFill/>
          <a:ln w="9525" cap="flat" cmpd="sng">
            <a:solidFill>
              <a:schemeClr val="dk2"/>
            </a:solidFill>
            <a:prstDash val="solid"/>
            <a:round/>
            <a:headEnd type="none" w="sm" len="sm"/>
            <a:tailEnd type="triangle" w="med" len="med"/>
          </a:ln>
        </p:spPr>
      </p:cxnSp>
      <p:cxnSp>
        <p:nvCxnSpPr>
          <p:cNvPr id="207" name="Google Shape;207;p12"/>
          <p:cNvCxnSpPr/>
          <p:nvPr/>
        </p:nvCxnSpPr>
        <p:spPr>
          <a:xfrm>
            <a:off x="4043575" y="1957925"/>
            <a:ext cx="1726800" cy="44400"/>
          </a:xfrm>
          <a:prstGeom prst="straightConnector1">
            <a:avLst/>
          </a:prstGeom>
          <a:noFill/>
          <a:ln w="9525" cap="flat" cmpd="sng">
            <a:solidFill>
              <a:schemeClr val="dk2"/>
            </a:solidFill>
            <a:prstDash val="solid"/>
            <a:round/>
            <a:headEnd type="none" w="sm" len="sm"/>
            <a:tailEnd type="triangle" w="med" len="med"/>
          </a:ln>
        </p:spPr>
      </p:cxnSp>
      <p:sp>
        <p:nvSpPr>
          <p:cNvPr id="208" name="Google Shape;208;p12"/>
          <p:cNvSpPr txBox="1"/>
          <p:nvPr/>
        </p:nvSpPr>
        <p:spPr>
          <a:xfrm>
            <a:off x="4498125" y="1663625"/>
            <a:ext cx="9666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INVITE/SDP </a:t>
            </a:r>
            <a:endParaRPr sz="700" b="0" i="0" u="none" strike="noStrike" cap="none">
              <a:solidFill>
                <a:schemeClr val="lt1"/>
              </a:solidFill>
              <a:latin typeface="Proxima Nova"/>
              <a:ea typeface="Proxima Nova"/>
              <a:cs typeface="Proxima Nova"/>
              <a:sym typeface="Proxima Nova"/>
            </a:endParaRPr>
          </a:p>
        </p:txBody>
      </p:sp>
      <p:cxnSp>
        <p:nvCxnSpPr>
          <p:cNvPr id="209" name="Google Shape;209;p12"/>
          <p:cNvCxnSpPr/>
          <p:nvPr/>
        </p:nvCxnSpPr>
        <p:spPr>
          <a:xfrm>
            <a:off x="5754500" y="2010750"/>
            <a:ext cx="1944000" cy="44400"/>
          </a:xfrm>
          <a:prstGeom prst="straightConnector1">
            <a:avLst/>
          </a:prstGeom>
          <a:noFill/>
          <a:ln w="9525" cap="flat" cmpd="sng">
            <a:solidFill>
              <a:schemeClr val="dk2"/>
            </a:solidFill>
            <a:prstDash val="solid"/>
            <a:round/>
            <a:headEnd type="none" w="sm" len="sm"/>
            <a:tailEnd type="triangle" w="med" len="med"/>
          </a:ln>
        </p:spPr>
      </p:cxnSp>
      <p:sp>
        <p:nvSpPr>
          <p:cNvPr id="210" name="Google Shape;210;p12"/>
          <p:cNvSpPr txBox="1"/>
          <p:nvPr/>
        </p:nvSpPr>
        <p:spPr>
          <a:xfrm>
            <a:off x="6297800" y="1751875"/>
            <a:ext cx="855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INVITE/SDP</a:t>
            </a:r>
            <a:endParaRPr sz="700" b="0" i="0" u="none" strike="noStrike" cap="none">
              <a:solidFill>
                <a:schemeClr val="lt1"/>
              </a:solidFill>
              <a:latin typeface="Proxima Nova"/>
              <a:ea typeface="Proxima Nova"/>
              <a:cs typeface="Proxima Nova"/>
              <a:sym typeface="Proxima Nova"/>
            </a:endParaRPr>
          </a:p>
        </p:txBody>
      </p:sp>
      <p:cxnSp>
        <p:nvCxnSpPr>
          <p:cNvPr id="211" name="Google Shape;211;p12"/>
          <p:cNvCxnSpPr/>
          <p:nvPr/>
        </p:nvCxnSpPr>
        <p:spPr>
          <a:xfrm rot="10800000">
            <a:off x="5732375" y="2332925"/>
            <a:ext cx="1966200" cy="22200"/>
          </a:xfrm>
          <a:prstGeom prst="straightConnector1">
            <a:avLst/>
          </a:prstGeom>
          <a:noFill/>
          <a:ln w="9525" cap="flat" cmpd="sng">
            <a:solidFill>
              <a:schemeClr val="dk2"/>
            </a:solidFill>
            <a:prstDash val="solid"/>
            <a:round/>
            <a:headEnd type="none" w="sm" len="sm"/>
            <a:tailEnd type="triangle" w="med" len="med"/>
          </a:ln>
        </p:spPr>
      </p:cxnSp>
      <p:sp>
        <p:nvSpPr>
          <p:cNvPr id="212" name="Google Shape;212;p12"/>
          <p:cNvSpPr txBox="1"/>
          <p:nvPr/>
        </p:nvSpPr>
        <p:spPr>
          <a:xfrm>
            <a:off x="6143325" y="2055150"/>
            <a:ext cx="9666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180 Ringing</a:t>
            </a:r>
            <a:endParaRPr sz="700" b="0" i="0" u="none" strike="noStrike" cap="none">
              <a:solidFill>
                <a:schemeClr val="lt1"/>
              </a:solidFill>
              <a:latin typeface="Proxima Nova"/>
              <a:ea typeface="Proxima Nova"/>
              <a:cs typeface="Proxima Nova"/>
              <a:sym typeface="Proxima Nova"/>
            </a:endParaRPr>
          </a:p>
        </p:txBody>
      </p:sp>
      <p:cxnSp>
        <p:nvCxnSpPr>
          <p:cNvPr id="213" name="Google Shape;213;p12"/>
          <p:cNvCxnSpPr/>
          <p:nvPr/>
        </p:nvCxnSpPr>
        <p:spPr>
          <a:xfrm rot="10800000">
            <a:off x="4045975" y="2193875"/>
            <a:ext cx="1722000" cy="63900"/>
          </a:xfrm>
          <a:prstGeom prst="straightConnector1">
            <a:avLst/>
          </a:prstGeom>
          <a:noFill/>
          <a:ln w="9525" cap="flat" cmpd="sng">
            <a:solidFill>
              <a:schemeClr val="dk2"/>
            </a:solidFill>
            <a:prstDash val="solid"/>
            <a:round/>
            <a:headEnd type="none" w="sm" len="sm"/>
            <a:tailEnd type="triangle" w="med" len="med"/>
          </a:ln>
        </p:spPr>
      </p:cxnSp>
      <p:sp>
        <p:nvSpPr>
          <p:cNvPr id="214" name="Google Shape;214;p12"/>
          <p:cNvSpPr txBox="1"/>
          <p:nvPr/>
        </p:nvSpPr>
        <p:spPr>
          <a:xfrm>
            <a:off x="4212775" y="1957925"/>
            <a:ext cx="9666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100 Trying</a:t>
            </a:r>
            <a:endParaRPr sz="700" b="0" i="0" u="none" strike="noStrike" cap="none">
              <a:solidFill>
                <a:schemeClr val="lt1"/>
              </a:solidFill>
              <a:latin typeface="Proxima Nova"/>
              <a:ea typeface="Proxima Nova"/>
              <a:cs typeface="Proxima Nova"/>
              <a:sym typeface="Proxima Nova"/>
            </a:endParaRPr>
          </a:p>
        </p:txBody>
      </p:sp>
      <p:cxnSp>
        <p:nvCxnSpPr>
          <p:cNvPr id="215" name="Google Shape;215;p12"/>
          <p:cNvCxnSpPr/>
          <p:nvPr/>
        </p:nvCxnSpPr>
        <p:spPr>
          <a:xfrm rot="10800000">
            <a:off x="4041775" y="2449325"/>
            <a:ext cx="1730400" cy="41400"/>
          </a:xfrm>
          <a:prstGeom prst="straightConnector1">
            <a:avLst/>
          </a:prstGeom>
          <a:noFill/>
          <a:ln w="9525" cap="flat" cmpd="sng">
            <a:solidFill>
              <a:schemeClr val="dk2"/>
            </a:solidFill>
            <a:prstDash val="solid"/>
            <a:round/>
            <a:headEnd type="none" w="sm" len="sm"/>
            <a:tailEnd type="triangle" w="med" len="med"/>
          </a:ln>
        </p:spPr>
      </p:cxnSp>
      <p:sp>
        <p:nvSpPr>
          <p:cNvPr id="216" name="Google Shape;216;p12"/>
          <p:cNvSpPr txBox="1"/>
          <p:nvPr/>
        </p:nvSpPr>
        <p:spPr>
          <a:xfrm>
            <a:off x="4363425" y="2208375"/>
            <a:ext cx="855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180 Ringing</a:t>
            </a:r>
            <a:endParaRPr sz="700" b="0" i="0" u="none" strike="noStrike" cap="none">
              <a:solidFill>
                <a:schemeClr val="lt1"/>
              </a:solidFill>
              <a:latin typeface="Proxima Nova"/>
              <a:ea typeface="Proxima Nova"/>
              <a:cs typeface="Proxima Nova"/>
              <a:sym typeface="Proxima Nova"/>
            </a:endParaRPr>
          </a:p>
        </p:txBody>
      </p:sp>
      <p:cxnSp>
        <p:nvCxnSpPr>
          <p:cNvPr id="217" name="Google Shape;217;p12"/>
          <p:cNvCxnSpPr/>
          <p:nvPr/>
        </p:nvCxnSpPr>
        <p:spPr>
          <a:xfrm rot="10800000">
            <a:off x="5748988" y="2672400"/>
            <a:ext cx="1888500" cy="22200"/>
          </a:xfrm>
          <a:prstGeom prst="straightConnector1">
            <a:avLst/>
          </a:prstGeom>
          <a:noFill/>
          <a:ln w="9525" cap="flat" cmpd="sng">
            <a:solidFill>
              <a:schemeClr val="dk2"/>
            </a:solidFill>
            <a:prstDash val="solid"/>
            <a:round/>
            <a:headEnd type="none" w="sm" len="sm"/>
            <a:tailEnd type="triangle" w="med" len="med"/>
          </a:ln>
        </p:spPr>
      </p:cxnSp>
      <p:sp>
        <p:nvSpPr>
          <p:cNvPr id="218" name="Google Shape;218;p12"/>
          <p:cNvSpPr txBox="1"/>
          <p:nvPr/>
        </p:nvSpPr>
        <p:spPr>
          <a:xfrm>
            <a:off x="6348688" y="2430275"/>
            <a:ext cx="6891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200 OK</a:t>
            </a:r>
            <a:endParaRPr sz="1000" b="0" i="0" u="none" strike="noStrike" cap="none">
              <a:solidFill>
                <a:schemeClr val="lt1"/>
              </a:solidFill>
              <a:latin typeface="Proxima Nova"/>
              <a:ea typeface="Proxima Nova"/>
              <a:cs typeface="Proxima Nova"/>
              <a:sym typeface="Proxima Nova"/>
            </a:endParaRPr>
          </a:p>
        </p:txBody>
      </p:sp>
      <p:cxnSp>
        <p:nvCxnSpPr>
          <p:cNvPr id="219" name="Google Shape;219;p12"/>
          <p:cNvCxnSpPr/>
          <p:nvPr/>
        </p:nvCxnSpPr>
        <p:spPr>
          <a:xfrm rot="10800000">
            <a:off x="4074075" y="2820750"/>
            <a:ext cx="1669500" cy="28500"/>
          </a:xfrm>
          <a:prstGeom prst="straightConnector1">
            <a:avLst/>
          </a:prstGeom>
          <a:noFill/>
          <a:ln w="9525" cap="flat" cmpd="sng">
            <a:solidFill>
              <a:schemeClr val="dk2"/>
            </a:solidFill>
            <a:prstDash val="solid"/>
            <a:round/>
            <a:headEnd type="none" w="sm" len="sm"/>
            <a:tailEnd type="triangle" w="med" len="med"/>
          </a:ln>
        </p:spPr>
      </p:cxnSp>
      <p:sp>
        <p:nvSpPr>
          <p:cNvPr id="220" name="Google Shape;220;p12"/>
          <p:cNvSpPr txBox="1"/>
          <p:nvPr/>
        </p:nvSpPr>
        <p:spPr>
          <a:xfrm>
            <a:off x="4454775" y="2584925"/>
            <a:ext cx="6891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200 OK</a:t>
            </a:r>
            <a:endParaRPr sz="1000" b="0" i="0" u="none" strike="noStrike" cap="none">
              <a:solidFill>
                <a:schemeClr val="lt1"/>
              </a:solidFill>
              <a:latin typeface="Proxima Nova"/>
              <a:ea typeface="Proxima Nova"/>
              <a:cs typeface="Proxima Nova"/>
              <a:sym typeface="Proxima Nova"/>
            </a:endParaRPr>
          </a:p>
        </p:txBody>
      </p:sp>
      <p:cxnSp>
        <p:nvCxnSpPr>
          <p:cNvPr id="221" name="Google Shape;221;p12"/>
          <p:cNvCxnSpPr/>
          <p:nvPr/>
        </p:nvCxnSpPr>
        <p:spPr>
          <a:xfrm>
            <a:off x="4043575" y="3508150"/>
            <a:ext cx="3654900" cy="11100"/>
          </a:xfrm>
          <a:prstGeom prst="straightConnector1">
            <a:avLst/>
          </a:prstGeom>
          <a:noFill/>
          <a:ln w="9525" cap="flat" cmpd="sng">
            <a:solidFill>
              <a:schemeClr val="dk2"/>
            </a:solidFill>
            <a:prstDash val="solid"/>
            <a:round/>
            <a:headEnd type="none" w="sm" len="sm"/>
            <a:tailEnd type="triangle" w="med" len="med"/>
          </a:ln>
        </p:spPr>
      </p:cxnSp>
      <p:sp>
        <p:nvSpPr>
          <p:cNvPr id="222" name="Google Shape;222;p12"/>
          <p:cNvSpPr txBox="1"/>
          <p:nvPr/>
        </p:nvSpPr>
        <p:spPr>
          <a:xfrm>
            <a:off x="5400800" y="3250763"/>
            <a:ext cx="6891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ACK</a:t>
            </a:r>
            <a:endParaRPr sz="1000" b="0" i="0" u="none" strike="noStrike" cap="none">
              <a:solidFill>
                <a:schemeClr val="lt1"/>
              </a:solidFill>
              <a:latin typeface="Proxima Nova"/>
              <a:ea typeface="Proxima Nova"/>
              <a:cs typeface="Proxima Nova"/>
              <a:sym typeface="Proxima Nova"/>
            </a:endParaRPr>
          </a:p>
        </p:txBody>
      </p:sp>
      <p:cxnSp>
        <p:nvCxnSpPr>
          <p:cNvPr id="223" name="Google Shape;223;p12"/>
          <p:cNvCxnSpPr/>
          <p:nvPr/>
        </p:nvCxnSpPr>
        <p:spPr>
          <a:xfrm rot="10800000">
            <a:off x="4088350" y="3954850"/>
            <a:ext cx="1732800" cy="22200"/>
          </a:xfrm>
          <a:prstGeom prst="straightConnector1">
            <a:avLst/>
          </a:prstGeom>
          <a:noFill/>
          <a:ln w="9525" cap="flat" cmpd="sng">
            <a:solidFill>
              <a:schemeClr val="dk2"/>
            </a:solidFill>
            <a:prstDash val="solid"/>
            <a:round/>
            <a:headEnd type="none" w="sm" len="sm"/>
            <a:tailEnd type="triangle" w="med" len="med"/>
          </a:ln>
        </p:spPr>
      </p:cxnSp>
      <p:cxnSp>
        <p:nvCxnSpPr>
          <p:cNvPr id="224" name="Google Shape;224;p12"/>
          <p:cNvCxnSpPr/>
          <p:nvPr/>
        </p:nvCxnSpPr>
        <p:spPr>
          <a:xfrm>
            <a:off x="5776725" y="3977050"/>
            <a:ext cx="1888500" cy="0"/>
          </a:xfrm>
          <a:prstGeom prst="straightConnector1">
            <a:avLst/>
          </a:prstGeom>
          <a:noFill/>
          <a:ln w="9525" cap="flat" cmpd="sng">
            <a:solidFill>
              <a:schemeClr val="dk2"/>
            </a:solidFill>
            <a:prstDash val="solid"/>
            <a:round/>
            <a:headEnd type="none" w="sm" len="sm"/>
            <a:tailEnd type="triangle" w="med" len="med"/>
          </a:ln>
        </p:spPr>
      </p:cxnSp>
      <p:sp>
        <p:nvSpPr>
          <p:cNvPr id="225" name="Google Shape;225;p12"/>
          <p:cNvSpPr txBox="1"/>
          <p:nvPr/>
        </p:nvSpPr>
        <p:spPr>
          <a:xfrm>
            <a:off x="5399000" y="3670325"/>
            <a:ext cx="1055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Media Session</a:t>
            </a:r>
            <a:endParaRPr sz="1000" b="0" i="0" u="none" strike="noStrike" cap="none">
              <a:solidFill>
                <a:schemeClr val="lt1"/>
              </a:solidFill>
              <a:latin typeface="Proxima Nova"/>
              <a:ea typeface="Proxima Nova"/>
              <a:cs typeface="Proxima Nova"/>
              <a:sym typeface="Proxima Nova"/>
            </a:endParaRPr>
          </a:p>
        </p:txBody>
      </p:sp>
      <p:cxnSp>
        <p:nvCxnSpPr>
          <p:cNvPr id="226" name="Google Shape;226;p12"/>
          <p:cNvCxnSpPr/>
          <p:nvPr/>
        </p:nvCxnSpPr>
        <p:spPr>
          <a:xfrm rot="10800000">
            <a:off x="4041850" y="4275525"/>
            <a:ext cx="3623400" cy="34800"/>
          </a:xfrm>
          <a:prstGeom prst="straightConnector1">
            <a:avLst/>
          </a:prstGeom>
          <a:noFill/>
          <a:ln w="9525" cap="flat" cmpd="sng">
            <a:solidFill>
              <a:schemeClr val="dk2"/>
            </a:solidFill>
            <a:prstDash val="solid"/>
            <a:round/>
            <a:headEnd type="none" w="sm" len="sm"/>
            <a:tailEnd type="triangle" w="med" len="med"/>
          </a:ln>
        </p:spPr>
      </p:cxnSp>
      <p:sp>
        <p:nvSpPr>
          <p:cNvPr id="227" name="Google Shape;227;p12"/>
          <p:cNvSpPr txBox="1"/>
          <p:nvPr/>
        </p:nvSpPr>
        <p:spPr>
          <a:xfrm>
            <a:off x="5352413" y="3991000"/>
            <a:ext cx="1055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BYE</a:t>
            </a:r>
            <a:endParaRPr sz="1000" b="0" i="0" u="none" strike="noStrike" cap="none">
              <a:solidFill>
                <a:schemeClr val="lt1"/>
              </a:solidFill>
              <a:latin typeface="Proxima Nova"/>
              <a:ea typeface="Proxima Nova"/>
              <a:cs typeface="Proxima Nova"/>
              <a:sym typeface="Proxima Nova"/>
            </a:endParaRPr>
          </a:p>
        </p:txBody>
      </p:sp>
      <p:cxnSp>
        <p:nvCxnSpPr>
          <p:cNvPr id="228" name="Google Shape;228;p12"/>
          <p:cNvCxnSpPr/>
          <p:nvPr/>
        </p:nvCxnSpPr>
        <p:spPr>
          <a:xfrm>
            <a:off x="4054800" y="4554725"/>
            <a:ext cx="3593400" cy="10500"/>
          </a:xfrm>
          <a:prstGeom prst="straightConnector1">
            <a:avLst/>
          </a:prstGeom>
          <a:noFill/>
          <a:ln w="9525" cap="flat" cmpd="sng">
            <a:solidFill>
              <a:schemeClr val="dk2"/>
            </a:solidFill>
            <a:prstDash val="solid"/>
            <a:round/>
            <a:headEnd type="none" w="sm" len="sm"/>
            <a:tailEnd type="triangle" w="med" len="med"/>
          </a:ln>
        </p:spPr>
      </p:cxnSp>
      <p:sp>
        <p:nvSpPr>
          <p:cNvPr id="229" name="Google Shape;229;p12"/>
          <p:cNvSpPr txBox="1"/>
          <p:nvPr/>
        </p:nvSpPr>
        <p:spPr>
          <a:xfrm>
            <a:off x="5332188" y="4258425"/>
            <a:ext cx="1055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Proxima Nova"/>
                <a:ea typeface="Proxima Nova"/>
                <a:cs typeface="Proxima Nova"/>
                <a:sym typeface="Proxima Nova"/>
              </a:rPr>
              <a:t>200 OK</a:t>
            </a:r>
            <a:endParaRPr sz="10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34" name="Google Shape;234;p13"/>
          <p:cNvSpPr txBox="1">
            <a:spLocks noGrp="1"/>
          </p:cNvSpPr>
          <p:nvPr>
            <p:ph type="title"/>
          </p:nvPr>
        </p:nvSpPr>
        <p:spPr>
          <a:xfrm>
            <a:off x="367250" y="433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5G With Satellites and Aircraft</a:t>
            </a:r>
            <a:endParaRPr sz="3600">
              <a:solidFill>
                <a:schemeClr val="dk2"/>
              </a:solidFill>
              <a:highlight>
                <a:schemeClr val="dk1"/>
              </a:highlight>
              <a:latin typeface="Arial"/>
              <a:ea typeface="Arial"/>
              <a:cs typeface="Arial"/>
              <a:sym typeface="Arial"/>
            </a:endParaRPr>
          </a:p>
        </p:txBody>
      </p:sp>
      <p:sp>
        <p:nvSpPr>
          <p:cNvPr id="235" name="Google Shape;235;p13"/>
          <p:cNvSpPr txBox="1"/>
          <p:nvPr/>
        </p:nvSpPr>
        <p:spPr>
          <a:xfrm>
            <a:off x="1084525" y="4543625"/>
            <a:ext cx="7503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Proxima Nova"/>
                <a:ea typeface="Proxima Nova"/>
                <a:cs typeface="Proxima Nova"/>
                <a:sym typeface="Proxima Nova"/>
              </a:rPr>
              <a:t>Image Source: https://spectrum.ieee.org/lockheed-martin-5g</a:t>
            </a:r>
            <a:endParaRPr sz="1000" b="0" i="0" u="none" strike="noStrike" cap="none">
              <a:solidFill>
                <a:schemeClr val="dk2"/>
              </a:solidFill>
              <a:latin typeface="Proxima Nova"/>
              <a:ea typeface="Proxima Nova"/>
              <a:cs typeface="Proxima Nova"/>
              <a:sym typeface="Proxima Nova"/>
            </a:endParaRPr>
          </a:p>
        </p:txBody>
      </p:sp>
      <p:pic>
        <p:nvPicPr>
          <p:cNvPr id="236" name="Google Shape;236;p13"/>
          <p:cNvPicPr preferRelativeResize="0"/>
          <p:nvPr/>
        </p:nvPicPr>
        <p:blipFill rotWithShape="1">
          <a:blip r:embed="rId3">
            <a:alphaModFix/>
          </a:blip>
          <a:srcRect/>
          <a:stretch/>
        </p:blipFill>
        <p:spPr>
          <a:xfrm>
            <a:off x="1084525" y="1272050"/>
            <a:ext cx="7086052" cy="327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0"/>
        <p:cNvGrpSpPr/>
        <p:nvPr/>
      </p:nvGrpSpPr>
      <p:grpSpPr>
        <a:xfrm>
          <a:off x="0" y="0"/>
          <a:ext cx="0" cy="0"/>
          <a:chOff x="0" y="0"/>
          <a:chExt cx="0" cy="0"/>
        </a:xfrm>
      </p:grpSpPr>
      <p:sp>
        <p:nvSpPr>
          <p:cNvPr id="241" name="Google Shape;241;p14"/>
          <p:cNvSpPr txBox="1">
            <a:spLocks noGrp="1"/>
          </p:cNvSpPr>
          <p:nvPr>
            <p:ph type="title"/>
          </p:nvPr>
        </p:nvSpPr>
        <p:spPr>
          <a:xfrm>
            <a:off x="367250" y="433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FirstNet Satellite Coverage</a:t>
            </a:r>
            <a:endParaRPr sz="3600">
              <a:solidFill>
                <a:schemeClr val="dk2"/>
              </a:solidFill>
              <a:highlight>
                <a:schemeClr val="dk1"/>
              </a:highlight>
              <a:latin typeface="Arial"/>
              <a:ea typeface="Arial"/>
              <a:cs typeface="Arial"/>
              <a:sym typeface="Arial"/>
            </a:endParaRPr>
          </a:p>
        </p:txBody>
      </p:sp>
      <p:sp>
        <p:nvSpPr>
          <p:cNvPr id="242" name="Google Shape;242;p14"/>
          <p:cNvSpPr txBox="1"/>
          <p:nvPr/>
        </p:nvSpPr>
        <p:spPr>
          <a:xfrm>
            <a:off x="367250" y="4391225"/>
            <a:ext cx="4145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Proxima Nova"/>
                <a:ea typeface="Proxima Nova"/>
                <a:cs typeface="Proxima Nova"/>
                <a:sym typeface="Proxima Nova"/>
              </a:rPr>
              <a:t>Image Source: https://www.inmarsatgov.com/firstnet/wp-content/uploads/2020/03/inmarsat-i4-coverage-map.pdf</a:t>
            </a:r>
            <a:endParaRPr sz="1000" b="0" i="0" u="none" strike="noStrike" cap="none">
              <a:solidFill>
                <a:schemeClr val="dk2"/>
              </a:solidFill>
              <a:latin typeface="Proxima Nova"/>
              <a:ea typeface="Proxima Nova"/>
              <a:cs typeface="Proxima Nova"/>
              <a:sym typeface="Proxima Nova"/>
            </a:endParaRPr>
          </a:p>
        </p:txBody>
      </p:sp>
      <p:pic>
        <p:nvPicPr>
          <p:cNvPr id="243" name="Google Shape;243;p14"/>
          <p:cNvPicPr preferRelativeResize="0"/>
          <p:nvPr/>
        </p:nvPicPr>
        <p:blipFill rotWithShape="1">
          <a:blip r:embed="rId3">
            <a:alphaModFix/>
          </a:blip>
          <a:srcRect/>
          <a:stretch/>
        </p:blipFill>
        <p:spPr>
          <a:xfrm>
            <a:off x="367250" y="1159025"/>
            <a:ext cx="4476210" cy="3232201"/>
          </a:xfrm>
          <a:prstGeom prst="rect">
            <a:avLst/>
          </a:prstGeom>
          <a:noFill/>
          <a:ln>
            <a:noFill/>
          </a:ln>
        </p:spPr>
      </p:pic>
      <p:pic>
        <p:nvPicPr>
          <p:cNvPr id="244" name="Google Shape;244;p14"/>
          <p:cNvPicPr preferRelativeResize="0"/>
          <p:nvPr/>
        </p:nvPicPr>
        <p:blipFill rotWithShape="1">
          <a:blip r:embed="rId4">
            <a:alphaModFix/>
          </a:blip>
          <a:srcRect/>
          <a:stretch/>
        </p:blipFill>
        <p:spPr>
          <a:xfrm>
            <a:off x="5036075" y="1159025"/>
            <a:ext cx="2174375" cy="1929750"/>
          </a:xfrm>
          <a:prstGeom prst="rect">
            <a:avLst/>
          </a:prstGeom>
          <a:noFill/>
          <a:ln>
            <a:noFill/>
          </a:ln>
        </p:spPr>
      </p:pic>
      <p:sp>
        <p:nvSpPr>
          <p:cNvPr id="245" name="Google Shape;245;p14"/>
          <p:cNvSpPr txBox="1">
            <a:spLocks noGrp="1"/>
          </p:cNvSpPr>
          <p:nvPr>
            <p:ph type="body" idx="1"/>
          </p:nvPr>
        </p:nvSpPr>
        <p:spPr>
          <a:xfrm>
            <a:off x="4982350" y="1060925"/>
            <a:ext cx="4002000" cy="3565200"/>
          </a:xfrm>
          <a:prstGeom prst="rect">
            <a:avLst/>
          </a:prstGeom>
          <a:noFill/>
          <a:ln>
            <a:noFill/>
          </a:ln>
        </p:spPr>
        <p:txBody>
          <a:bodyPr spcFirstLastPara="1" wrap="square" lIns="91425" tIns="91425" rIns="91425" bIns="91425" anchor="t" anchorCtr="0">
            <a:noAutofit/>
          </a:bodyPr>
          <a:lstStyle/>
          <a:p>
            <a:pPr marL="2286000" lvl="0" indent="0" algn="l" rtl="0">
              <a:lnSpc>
                <a:spcPct val="115000"/>
              </a:lnSpc>
              <a:spcBef>
                <a:spcPts val="0"/>
              </a:spcBef>
              <a:spcAft>
                <a:spcPts val="0"/>
              </a:spcAft>
              <a:buSzPts val="1800"/>
              <a:buNone/>
            </a:pPr>
            <a:r>
              <a:rPr lang="en" sz="1200">
                <a:solidFill>
                  <a:schemeClr val="dk2"/>
                </a:solidFill>
                <a:latin typeface="Arial"/>
                <a:ea typeface="Arial"/>
                <a:cs typeface="Arial"/>
                <a:sym typeface="Arial"/>
              </a:rPr>
              <a:t>In remote and extreme settings, 5G may not be available, especially in combat zones globally. FirstNet has satellite solutions through Inmarsat Government. Satellite phones and transportable</a:t>
            </a: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r>
              <a:rPr lang="en" sz="1200">
                <a:solidFill>
                  <a:schemeClr val="dk2"/>
                </a:solidFill>
                <a:latin typeface="Arial"/>
                <a:ea typeface="Arial"/>
                <a:cs typeface="Arial"/>
                <a:sym typeface="Arial"/>
              </a:rPr>
              <a:t>broadband devices expand network capabilities [1]. </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Inmarsat Government provides satellite communication services to the U.S. government that can reach almost any location on the planet, including remote, wartime, rural, or disaster/emergency-affected areas [2]. </a:t>
            </a:r>
            <a:endParaRPr sz="1200">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9"/>
        <p:cNvGrpSpPr/>
        <p:nvPr/>
      </p:nvGrpSpPr>
      <p:grpSpPr>
        <a:xfrm>
          <a:off x="0" y="0"/>
          <a:ext cx="0" cy="0"/>
          <a:chOff x="0" y="0"/>
          <a:chExt cx="0" cy="0"/>
        </a:xfrm>
      </p:grpSpPr>
      <p:pic>
        <p:nvPicPr>
          <p:cNvPr id="250" name="Google Shape;250;p15"/>
          <p:cNvPicPr preferRelativeResize="0"/>
          <p:nvPr/>
        </p:nvPicPr>
        <p:blipFill rotWithShape="1">
          <a:blip r:embed="rId3">
            <a:alphaModFix/>
          </a:blip>
          <a:srcRect/>
          <a:stretch/>
        </p:blipFill>
        <p:spPr>
          <a:xfrm>
            <a:off x="367250" y="1373898"/>
            <a:ext cx="4583026" cy="2641525"/>
          </a:xfrm>
          <a:prstGeom prst="rect">
            <a:avLst/>
          </a:prstGeom>
          <a:noFill/>
          <a:ln>
            <a:noFill/>
          </a:ln>
        </p:spPr>
      </p:pic>
      <p:sp>
        <p:nvSpPr>
          <p:cNvPr id="251" name="Google Shape;251;p15"/>
          <p:cNvSpPr txBox="1">
            <a:spLocks noGrp="1"/>
          </p:cNvSpPr>
          <p:nvPr>
            <p:ph type="title"/>
          </p:nvPr>
        </p:nvSpPr>
        <p:spPr>
          <a:xfrm>
            <a:off x="367250" y="433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FirstNet Satellite Phone Coverage</a:t>
            </a:r>
            <a:endParaRPr sz="3600">
              <a:solidFill>
                <a:schemeClr val="dk2"/>
              </a:solidFill>
              <a:highlight>
                <a:schemeClr val="dk1"/>
              </a:highlight>
              <a:latin typeface="Arial"/>
              <a:ea typeface="Arial"/>
              <a:cs typeface="Arial"/>
              <a:sym typeface="Arial"/>
            </a:endParaRPr>
          </a:p>
        </p:txBody>
      </p:sp>
      <p:sp>
        <p:nvSpPr>
          <p:cNvPr id="252" name="Google Shape;252;p15"/>
          <p:cNvSpPr txBox="1"/>
          <p:nvPr/>
        </p:nvSpPr>
        <p:spPr>
          <a:xfrm>
            <a:off x="295450" y="4015425"/>
            <a:ext cx="4276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Proxima Nova"/>
                <a:ea typeface="Proxima Nova"/>
                <a:cs typeface="Proxima Nova"/>
                <a:sym typeface="Proxima Nova"/>
              </a:rPr>
              <a:t>Image Source: https://www.inmarsatgov.com/firstnet/wp-content/uploads/2020/03/iridium-coverage-map.pdf</a:t>
            </a:r>
            <a:endParaRPr sz="1000" b="0" i="0" u="none" strike="noStrike" cap="none">
              <a:solidFill>
                <a:schemeClr val="dk2"/>
              </a:solidFill>
              <a:latin typeface="Proxima Nova"/>
              <a:ea typeface="Proxima Nova"/>
              <a:cs typeface="Proxima Nova"/>
              <a:sym typeface="Proxima Nova"/>
            </a:endParaRPr>
          </a:p>
        </p:txBody>
      </p:sp>
      <p:pic>
        <p:nvPicPr>
          <p:cNvPr id="253" name="Google Shape;253;p15"/>
          <p:cNvPicPr preferRelativeResize="0"/>
          <p:nvPr/>
        </p:nvPicPr>
        <p:blipFill rotWithShape="1">
          <a:blip r:embed="rId4">
            <a:alphaModFix/>
          </a:blip>
          <a:srcRect/>
          <a:stretch/>
        </p:blipFill>
        <p:spPr>
          <a:xfrm>
            <a:off x="6983400" y="1373900"/>
            <a:ext cx="1696304" cy="1505450"/>
          </a:xfrm>
          <a:prstGeom prst="rect">
            <a:avLst/>
          </a:prstGeom>
          <a:noFill/>
          <a:ln>
            <a:noFill/>
          </a:ln>
        </p:spPr>
      </p:pic>
      <p:sp>
        <p:nvSpPr>
          <p:cNvPr id="254" name="Google Shape;254;p15"/>
          <p:cNvSpPr txBox="1">
            <a:spLocks noGrp="1"/>
          </p:cNvSpPr>
          <p:nvPr>
            <p:ph type="body" idx="1"/>
          </p:nvPr>
        </p:nvSpPr>
        <p:spPr>
          <a:xfrm>
            <a:off x="5049500" y="2941050"/>
            <a:ext cx="3666300" cy="212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When using satellite phones, there is additional latency, however SATCOM services are very easy to use and has global coverage. Inmarsat’s Broadband Gloabal Area Netwrok can be set up in minutes with it’s laptop-siz, portable antennas and can be mounted on platforms including vehibles and boats as the user moves around [1].</a:t>
            </a:r>
            <a:endParaRPr sz="1200">
              <a:solidFill>
                <a:schemeClr val="dk2"/>
              </a:solidFill>
              <a:latin typeface="Arial"/>
              <a:ea typeface="Arial"/>
              <a:cs typeface="Arial"/>
              <a:sym typeface="Arial"/>
            </a:endParaRPr>
          </a:p>
        </p:txBody>
      </p:sp>
      <p:pic>
        <p:nvPicPr>
          <p:cNvPr id="255" name="Google Shape;255;p15"/>
          <p:cNvPicPr preferRelativeResize="0"/>
          <p:nvPr/>
        </p:nvPicPr>
        <p:blipFill rotWithShape="1">
          <a:blip r:embed="rId5">
            <a:alphaModFix/>
          </a:blip>
          <a:srcRect/>
          <a:stretch/>
        </p:blipFill>
        <p:spPr>
          <a:xfrm>
            <a:off x="5118713" y="1373900"/>
            <a:ext cx="1696262" cy="15054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367250" y="433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Military and First Responders</a:t>
            </a:r>
            <a:endParaRPr sz="3600">
              <a:solidFill>
                <a:schemeClr val="dk2"/>
              </a:solidFill>
              <a:highlight>
                <a:schemeClr val="dk1"/>
              </a:highlight>
              <a:latin typeface="Arial"/>
              <a:ea typeface="Arial"/>
              <a:cs typeface="Arial"/>
              <a:sym typeface="Arial"/>
            </a:endParaRPr>
          </a:p>
        </p:txBody>
      </p:sp>
      <p:sp>
        <p:nvSpPr>
          <p:cNvPr id="261" name="Google Shape;261;p16"/>
          <p:cNvSpPr txBox="1">
            <a:spLocks noGrp="1"/>
          </p:cNvSpPr>
          <p:nvPr>
            <p:ph type="body" idx="1"/>
          </p:nvPr>
        </p:nvSpPr>
        <p:spPr>
          <a:xfrm>
            <a:off x="311700" y="1237525"/>
            <a:ext cx="4952700" cy="390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First Responder Tracker will use the latest technology to assist first responders in dangerous situations such as on the battlefield, ship-based fires, land mines, extreme temperatures, chemical vapors, indoor and outdoor mapping, and traffic conditions. To aid with this task, the military can deploy various 5G and satellite technologies and sensors to this effect. For instance, sensors can be assigned to individual personnel to monitor their activities and exposure to biochemical hazards on the battlefield. The data collected from this can analyzed and others would be alerted to a potential chemical attack as an example. </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For first responders, another technology that can be deployed and would be able to provide 5G coverage in remote areas would be multicopters or drones outfitted with small base stations. These would house small computing devices running distributed computing and communication software would allow for the formation of a 5G network where needed.</a:t>
            </a:r>
            <a:endParaRPr sz="1200">
              <a:solidFill>
                <a:schemeClr val="dk2"/>
              </a:solidFill>
              <a:latin typeface="Arial"/>
              <a:ea typeface="Arial"/>
              <a:cs typeface="Arial"/>
              <a:sym typeface="Arial"/>
            </a:endParaRPr>
          </a:p>
        </p:txBody>
      </p:sp>
      <p:pic>
        <p:nvPicPr>
          <p:cNvPr id="262" name="Google Shape;262;p16"/>
          <p:cNvPicPr preferRelativeResize="0"/>
          <p:nvPr/>
        </p:nvPicPr>
        <p:blipFill rotWithShape="1">
          <a:blip r:embed="rId3">
            <a:alphaModFix/>
          </a:blip>
          <a:srcRect/>
          <a:stretch/>
        </p:blipFill>
        <p:spPr>
          <a:xfrm>
            <a:off x="6494328" y="3283000"/>
            <a:ext cx="2151593" cy="1431987"/>
          </a:xfrm>
          <a:prstGeom prst="rect">
            <a:avLst/>
          </a:prstGeom>
          <a:noFill/>
          <a:ln>
            <a:noFill/>
          </a:ln>
        </p:spPr>
      </p:pic>
      <p:pic>
        <p:nvPicPr>
          <p:cNvPr id="263" name="Google Shape;263;p16"/>
          <p:cNvPicPr preferRelativeResize="0"/>
          <p:nvPr/>
        </p:nvPicPr>
        <p:blipFill rotWithShape="1">
          <a:blip r:embed="rId4">
            <a:alphaModFix/>
          </a:blip>
          <a:srcRect l="23180" t="5455" r="15186"/>
          <a:stretch/>
        </p:blipFill>
        <p:spPr>
          <a:xfrm>
            <a:off x="7062423" y="1233898"/>
            <a:ext cx="1583501" cy="1821850"/>
          </a:xfrm>
          <a:prstGeom prst="rect">
            <a:avLst/>
          </a:prstGeom>
          <a:noFill/>
          <a:ln>
            <a:noFill/>
          </a:ln>
        </p:spPr>
      </p:pic>
      <p:pic>
        <p:nvPicPr>
          <p:cNvPr id="264" name="Google Shape;264;p16"/>
          <p:cNvPicPr preferRelativeResize="0"/>
          <p:nvPr/>
        </p:nvPicPr>
        <p:blipFill rotWithShape="1">
          <a:blip r:embed="rId5">
            <a:alphaModFix/>
          </a:blip>
          <a:srcRect/>
          <a:stretch/>
        </p:blipFill>
        <p:spPr>
          <a:xfrm>
            <a:off x="5343425" y="1233887"/>
            <a:ext cx="1639973" cy="1821850"/>
          </a:xfrm>
          <a:prstGeom prst="rect">
            <a:avLst/>
          </a:prstGeom>
          <a:noFill/>
          <a:ln>
            <a:noFill/>
          </a:ln>
        </p:spPr>
      </p:pic>
      <p:sp>
        <p:nvSpPr>
          <p:cNvPr id="265" name="Google Shape;265;p16"/>
          <p:cNvSpPr txBox="1"/>
          <p:nvPr/>
        </p:nvSpPr>
        <p:spPr>
          <a:xfrm>
            <a:off x="5343425" y="3036613"/>
            <a:ext cx="2898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Proxima Nova"/>
                <a:ea typeface="Proxima Nova"/>
                <a:cs typeface="Proxima Nova"/>
                <a:sym typeface="Proxima Nova"/>
              </a:rPr>
              <a:t>Image Source: https://spectrum.ieee.org/lockheed-martin-5g</a:t>
            </a:r>
            <a:endParaRPr sz="800" b="0" i="0" u="none" strike="noStrike" cap="none">
              <a:solidFill>
                <a:schemeClr val="dk2"/>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
        <p:cNvGrpSpPr/>
        <p:nvPr/>
      </p:nvGrpSpPr>
      <p:grpSpPr>
        <a:xfrm>
          <a:off x="0" y="0"/>
          <a:ext cx="0" cy="0"/>
          <a:chOff x="0" y="0"/>
          <a:chExt cx="0" cy="0"/>
        </a:xfrm>
      </p:grpSpPr>
      <p:sp>
        <p:nvSpPr>
          <p:cNvPr id="270" name="Google Shape;270;p17"/>
          <p:cNvSpPr txBox="1">
            <a:spLocks noGrp="1"/>
          </p:cNvSpPr>
          <p:nvPr>
            <p:ph type="title"/>
          </p:nvPr>
        </p:nvSpPr>
        <p:spPr>
          <a:xfrm>
            <a:off x="2355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ActivitySensor: Monitoring Activities</a:t>
            </a:r>
            <a:endParaRPr sz="3600">
              <a:solidFill>
                <a:schemeClr val="dk2"/>
              </a:solidFill>
              <a:highlight>
                <a:schemeClr val="dk1"/>
              </a:highlight>
              <a:latin typeface="Arial"/>
              <a:ea typeface="Arial"/>
              <a:cs typeface="Arial"/>
              <a:sym typeface="Arial"/>
            </a:endParaRPr>
          </a:p>
        </p:txBody>
      </p:sp>
      <p:sp>
        <p:nvSpPr>
          <p:cNvPr id="271" name="Google Shape;271;p17"/>
          <p:cNvSpPr txBox="1">
            <a:spLocks noGrp="1"/>
          </p:cNvSpPr>
          <p:nvPr>
            <p:ph type="body" idx="1"/>
          </p:nvPr>
        </p:nvSpPr>
        <p:spPr>
          <a:xfrm>
            <a:off x="311700" y="1396375"/>
            <a:ext cx="5876100" cy="3491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chemeClr val="dk2"/>
              </a:buClr>
              <a:buSzPts val="1200"/>
              <a:buFont typeface="Arial"/>
              <a:buChar char="●"/>
            </a:pPr>
            <a:r>
              <a:rPr lang="en" sz="1200">
                <a:solidFill>
                  <a:schemeClr val="dk2"/>
                </a:solidFill>
                <a:latin typeface="Arial"/>
                <a:ea typeface="Arial"/>
                <a:cs typeface="Arial"/>
                <a:sym typeface="Arial"/>
              </a:rPr>
              <a:t>The ActivitySensor research helps to address the problems of determining what types activities a person may be engaged in. And they did this using commercially available technologies. </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The authors of the paper collected cell phone accelerometer data on individuals and then used the data to train predictive models to perform activity recognition. </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This technology and its applications can be used to aid first responders. Since a system that can accurately predict the activities that a person is engaged in can be used to gather information on first responders. As an example, this type of information could be used to see more clearly what is happening to first responders inside of a building. </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So by making use of accelerometer sensors, data can be collected on what first responders may be doing or what is happening to them. And by using this data to train predictive models, these model would be able to help determine what issues first responders may be facing. And by making use of 5G technologies this process can be made faster and more accurate.</a:t>
            </a:r>
            <a:endParaRPr sz="1200">
              <a:solidFill>
                <a:schemeClr val="dk2"/>
              </a:solidFill>
              <a:latin typeface="Arial"/>
              <a:ea typeface="Arial"/>
              <a:cs typeface="Arial"/>
              <a:sym typeface="Arial"/>
            </a:endParaRPr>
          </a:p>
          <a:p>
            <a:pPr marL="0" lvl="0" indent="0" algn="l" rtl="0">
              <a:lnSpc>
                <a:spcPct val="115000"/>
              </a:lnSpc>
              <a:spcBef>
                <a:spcPts val="700"/>
              </a:spcBef>
              <a:spcAft>
                <a:spcPts val="0"/>
              </a:spcAft>
              <a:buSzPts val="1800"/>
              <a:buNone/>
            </a:pPr>
            <a:endParaRPr sz="1200" b="1">
              <a:solidFill>
                <a:schemeClr val="dk2"/>
              </a:solidFill>
              <a:latin typeface="Arial"/>
              <a:ea typeface="Arial"/>
              <a:cs typeface="Arial"/>
              <a:sym typeface="Arial"/>
            </a:endParaRPr>
          </a:p>
          <a:p>
            <a:pPr marL="0" lvl="0" indent="0" algn="l" rtl="0">
              <a:lnSpc>
                <a:spcPct val="115000"/>
              </a:lnSpc>
              <a:spcBef>
                <a:spcPts val="700"/>
              </a:spcBef>
              <a:spcAft>
                <a:spcPts val="0"/>
              </a:spcAft>
              <a:buSzPts val="1800"/>
              <a:buNone/>
            </a:pPr>
            <a:endParaRPr sz="1350" b="1">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400">
              <a:solidFill>
                <a:schemeClr val="dk2"/>
              </a:solidFill>
              <a:latin typeface="Arial"/>
              <a:ea typeface="Arial"/>
              <a:cs typeface="Arial"/>
              <a:sym typeface="Arial"/>
            </a:endParaRPr>
          </a:p>
        </p:txBody>
      </p:sp>
      <p:pic>
        <p:nvPicPr>
          <p:cNvPr id="272" name="Google Shape;272;p17"/>
          <p:cNvPicPr preferRelativeResize="0"/>
          <p:nvPr/>
        </p:nvPicPr>
        <p:blipFill rotWithShape="1">
          <a:blip r:embed="rId3">
            <a:alphaModFix/>
          </a:blip>
          <a:srcRect/>
          <a:stretch/>
        </p:blipFill>
        <p:spPr>
          <a:xfrm>
            <a:off x="6298850" y="1477500"/>
            <a:ext cx="2688400" cy="3032774"/>
          </a:xfrm>
          <a:prstGeom prst="rect">
            <a:avLst/>
          </a:prstGeom>
          <a:noFill/>
          <a:ln>
            <a:noFill/>
          </a:ln>
        </p:spPr>
      </p:pic>
      <p:sp>
        <p:nvSpPr>
          <p:cNvPr id="273" name="Google Shape;273;p17"/>
          <p:cNvSpPr txBox="1">
            <a:spLocks noGrp="1"/>
          </p:cNvSpPr>
          <p:nvPr>
            <p:ph type="body" idx="1"/>
          </p:nvPr>
        </p:nvSpPr>
        <p:spPr>
          <a:xfrm>
            <a:off x="6298850" y="4510275"/>
            <a:ext cx="2845200" cy="45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 sz="800">
                <a:solidFill>
                  <a:schemeClr val="dk2"/>
                </a:solidFill>
                <a:latin typeface="Arial"/>
                <a:ea typeface="Arial"/>
                <a:cs typeface="Arial"/>
                <a:sym typeface="Arial"/>
              </a:rPr>
              <a:t>Image Source: https://blogs.sas.com/content/sgf/2018/09/26/accelerometer-driving-profile/</a:t>
            </a:r>
            <a:endParaRPr sz="800">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7"/>
        <p:cNvGrpSpPr/>
        <p:nvPr/>
      </p:nvGrpSpPr>
      <p:grpSpPr>
        <a:xfrm>
          <a:off x="0" y="0"/>
          <a:ext cx="0" cy="0"/>
          <a:chOff x="0" y="0"/>
          <a:chExt cx="0" cy="0"/>
        </a:xfrm>
      </p:grpSpPr>
      <p:sp>
        <p:nvSpPr>
          <p:cNvPr id="278" name="Google Shape;27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Land Mine Detection</a:t>
            </a:r>
            <a:endParaRPr sz="3600">
              <a:solidFill>
                <a:schemeClr val="dk2"/>
              </a:solidFill>
              <a:highlight>
                <a:schemeClr val="dk1"/>
              </a:highlight>
              <a:latin typeface="Arial"/>
              <a:ea typeface="Arial"/>
              <a:cs typeface="Arial"/>
              <a:sym typeface="Arial"/>
            </a:endParaRPr>
          </a:p>
        </p:txBody>
      </p:sp>
      <p:sp>
        <p:nvSpPr>
          <p:cNvPr id="279" name="Google Shape;279;p18"/>
          <p:cNvSpPr txBox="1">
            <a:spLocks noGrp="1"/>
          </p:cNvSpPr>
          <p:nvPr>
            <p:ph type="body" idx="1"/>
          </p:nvPr>
        </p:nvSpPr>
        <p:spPr>
          <a:xfrm>
            <a:off x="255150" y="1391825"/>
            <a:ext cx="5062800" cy="364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200">
                <a:solidFill>
                  <a:schemeClr val="dk2"/>
                </a:solidFill>
                <a:latin typeface="Arial"/>
                <a:ea typeface="Arial"/>
                <a:cs typeface="Arial"/>
                <a:sym typeface="Arial"/>
              </a:rPr>
              <a:t>Another use of the First Responder Tracker technology is sensing and disarming land mines. It is reported that it would take over 500 years to demine the world at the very least. </a:t>
            </a: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A drone with GPS, cameras, metal detectors, infrared and hyperspectral imaging, and perhaps a robotic arm attachment may be able to locate and detonate a land mine safely. </a:t>
            </a:r>
            <a:endParaRPr sz="1200">
              <a:solidFill>
                <a:schemeClr val="dk2"/>
              </a:solidFill>
              <a:latin typeface="Arial"/>
              <a:ea typeface="Arial"/>
              <a:cs typeface="Arial"/>
              <a:sym typeface="Arial"/>
            </a:endParaRPr>
          </a:p>
          <a:p>
            <a:pPr marL="457200" lvl="0" indent="-304800" algn="l" rtl="0">
              <a:lnSpc>
                <a:spcPct val="115000"/>
              </a:lnSpc>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5G would help drones with live video feed and transmitting data quickly. Outdoor conditions and the weathering process are very challenging as most land mines are hard to detect after they have been buried for a long period of time, and the algorithms for mining detection are still underdeveloped (Reports). There is a lot of opportunity, however there are also cybersecurity concerns if using 5G in non-U.S. countries to take into account.</a:t>
            </a:r>
            <a:endParaRPr sz="1200">
              <a:solidFill>
                <a:schemeClr val="dk2"/>
              </a:solidFill>
              <a:latin typeface="Arial"/>
              <a:ea typeface="Arial"/>
              <a:cs typeface="Arial"/>
              <a:sym typeface="Arial"/>
            </a:endParaRPr>
          </a:p>
          <a:p>
            <a:pPr marL="0" lvl="0" indent="0" algn="l" rtl="0">
              <a:lnSpc>
                <a:spcPct val="115000"/>
              </a:lnSpc>
              <a:spcBef>
                <a:spcPts val="70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p:txBody>
      </p:sp>
      <p:pic>
        <p:nvPicPr>
          <p:cNvPr id="280" name="Google Shape;280;p18"/>
          <p:cNvPicPr preferRelativeResize="0"/>
          <p:nvPr/>
        </p:nvPicPr>
        <p:blipFill rotWithShape="1">
          <a:blip r:embed="rId3">
            <a:alphaModFix/>
          </a:blip>
          <a:srcRect/>
          <a:stretch/>
        </p:blipFill>
        <p:spPr>
          <a:xfrm>
            <a:off x="5640400" y="1097618"/>
            <a:ext cx="2530950" cy="2948275"/>
          </a:xfrm>
          <a:prstGeom prst="rect">
            <a:avLst/>
          </a:prstGeom>
          <a:noFill/>
          <a:ln>
            <a:noFill/>
          </a:ln>
        </p:spPr>
      </p:pic>
      <p:sp>
        <p:nvSpPr>
          <p:cNvPr id="281" name="Google Shape;281;p18"/>
          <p:cNvSpPr txBox="1">
            <a:spLocks noGrp="1"/>
          </p:cNvSpPr>
          <p:nvPr>
            <p:ph type="body" idx="1"/>
          </p:nvPr>
        </p:nvSpPr>
        <p:spPr>
          <a:xfrm>
            <a:off x="5640401" y="4045900"/>
            <a:ext cx="3129300" cy="45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 sz="800">
                <a:solidFill>
                  <a:schemeClr val="dk2"/>
                </a:solidFill>
                <a:latin typeface="Arial"/>
                <a:ea typeface="Arial"/>
                <a:cs typeface="Arial"/>
                <a:sym typeface="Arial"/>
              </a:rPr>
              <a:t>Image Source: </a:t>
            </a:r>
            <a:r>
              <a:rPr lang="en" sz="700" u="sng">
                <a:solidFill>
                  <a:schemeClr val="dk2"/>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https://www.theverge.com/2016/7/19/12222104/landmine-detecting-drone-mine-kafon-drone</a:t>
            </a:r>
            <a:endParaRPr sz="800">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5"/>
        <p:cNvGrpSpPr/>
        <p:nvPr/>
      </p:nvGrpSpPr>
      <p:grpSpPr>
        <a:xfrm>
          <a:off x="0" y="0"/>
          <a:ext cx="0" cy="0"/>
          <a:chOff x="0" y="0"/>
          <a:chExt cx="0" cy="0"/>
        </a:xfrm>
      </p:grpSpPr>
      <p:sp>
        <p:nvSpPr>
          <p:cNvPr id="286" name="Google Shape;286;p19"/>
          <p:cNvSpPr txBox="1">
            <a:spLocks noGrp="1"/>
          </p:cNvSpPr>
          <p:nvPr>
            <p:ph type="title"/>
          </p:nvPr>
        </p:nvSpPr>
        <p:spPr>
          <a:xfrm>
            <a:off x="2355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Deployable Connectivity with FirstNet</a:t>
            </a:r>
            <a:endParaRPr sz="3600">
              <a:solidFill>
                <a:schemeClr val="dk2"/>
              </a:solidFill>
              <a:highlight>
                <a:schemeClr val="dk1"/>
              </a:highlight>
              <a:latin typeface="Arial"/>
              <a:ea typeface="Arial"/>
              <a:cs typeface="Arial"/>
              <a:sym typeface="Arial"/>
            </a:endParaRPr>
          </a:p>
        </p:txBody>
      </p:sp>
      <p:sp>
        <p:nvSpPr>
          <p:cNvPr id="287" name="Google Shape;287;p19"/>
          <p:cNvSpPr txBox="1">
            <a:spLocks noGrp="1"/>
          </p:cNvSpPr>
          <p:nvPr>
            <p:ph type="body" idx="1"/>
          </p:nvPr>
        </p:nvSpPr>
        <p:spPr>
          <a:xfrm>
            <a:off x="235500" y="1295850"/>
            <a:ext cx="2786100" cy="6513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chemeClr val="dk2"/>
              </a:buClr>
              <a:buSzPts val="1200"/>
              <a:buFont typeface="Arial"/>
              <a:buChar char="●"/>
            </a:pPr>
            <a:r>
              <a:rPr lang="en" sz="1200">
                <a:solidFill>
                  <a:schemeClr val="dk2"/>
                </a:solidFill>
                <a:latin typeface="Arial"/>
                <a:ea typeface="Arial"/>
                <a:cs typeface="Arial"/>
                <a:sym typeface="Arial"/>
              </a:rPr>
              <a:t>As of March 2022, there are 150+ FirstNet deployables. </a:t>
            </a:r>
            <a:endParaRPr sz="1200" b="1">
              <a:solidFill>
                <a:schemeClr val="dk2"/>
              </a:solidFill>
              <a:latin typeface="Arial"/>
              <a:ea typeface="Arial"/>
              <a:cs typeface="Arial"/>
              <a:sym typeface="Arial"/>
            </a:endParaRPr>
          </a:p>
          <a:p>
            <a:pPr marL="0" lvl="0" indent="0" algn="l" rtl="0">
              <a:lnSpc>
                <a:spcPct val="115000"/>
              </a:lnSpc>
              <a:spcBef>
                <a:spcPts val="700"/>
              </a:spcBef>
              <a:spcAft>
                <a:spcPts val="0"/>
              </a:spcAft>
              <a:buSzPts val="1800"/>
              <a:buNone/>
            </a:pPr>
            <a:endParaRPr sz="1350" b="1">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400">
              <a:solidFill>
                <a:schemeClr val="dk2"/>
              </a:solidFill>
              <a:latin typeface="Arial"/>
              <a:ea typeface="Arial"/>
              <a:cs typeface="Arial"/>
              <a:sym typeface="Arial"/>
            </a:endParaRPr>
          </a:p>
        </p:txBody>
      </p:sp>
      <p:pic>
        <p:nvPicPr>
          <p:cNvPr id="288" name="Google Shape;288;p19"/>
          <p:cNvPicPr preferRelativeResize="0"/>
          <p:nvPr/>
        </p:nvPicPr>
        <p:blipFill rotWithShape="1">
          <a:blip r:embed="rId3">
            <a:alphaModFix/>
          </a:blip>
          <a:srcRect/>
          <a:stretch/>
        </p:blipFill>
        <p:spPr>
          <a:xfrm>
            <a:off x="3451375" y="1436375"/>
            <a:ext cx="5411651" cy="3296850"/>
          </a:xfrm>
          <a:prstGeom prst="rect">
            <a:avLst/>
          </a:prstGeom>
          <a:noFill/>
          <a:ln>
            <a:noFill/>
          </a:ln>
        </p:spPr>
      </p:pic>
      <p:pic>
        <p:nvPicPr>
          <p:cNvPr id="289" name="Google Shape;289;p19"/>
          <p:cNvPicPr preferRelativeResize="0"/>
          <p:nvPr/>
        </p:nvPicPr>
        <p:blipFill rotWithShape="1">
          <a:blip r:embed="rId4">
            <a:alphaModFix/>
          </a:blip>
          <a:srcRect/>
          <a:stretch/>
        </p:blipFill>
        <p:spPr>
          <a:xfrm>
            <a:off x="365425" y="2967850"/>
            <a:ext cx="2878626" cy="1765375"/>
          </a:xfrm>
          <a:prstGeom prst="rect">
            <a:avLst/>
          </a:prstGeom>
          <a:noFill/>
          <a:ln>
            <a:noFill/>
          </a:ln>
        </p:spPr>
      </p:pic>
      <p:pic>
        <p:nvPicPr>
          <p:cNvPr id="290" name="Google Shape;290;p19"/>
          <p:cNvPicPr preferRelativeResize="0"/>
          <p:nvPr/>
        </p:nvPicPr>
        <p:blipFill rotWithShape="1">
          <a:blip r:embed="rId5">
            <a:alphaModFix/>
          </a:blip>
          <a:srcRect/>
          <a:stretch/>
        </p:blipFill>
        <p:spPr>
          <a:xfrm>
            <a:off x="365425" y="1893425"/>
            <a:ext cx="2878625" cy="9703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
        <p:cNvGrpSpPr/>
        <p:nvPr/>
      </p:nvGrpSpPr>
      <p:grpSpPr>
        <a:xfrm>
          <a:off x="0" y="0"/>
          <a:ext cx="0" cy="0"/>
          <a:chOff x="0" y="0"/>
          <a:chExt cx="0" cy="0"/>
        </a:xfrm>
      </p:grpSpPr>
      <p:sp>
        <p:nvSpPr>
          <p:cNvPr id="69" name="Google Shape;69;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Outline</a:t>
            </a:r>
            <a:endParaRPr sz="3600">
              <a:solidFill>
                <a:schemeClr val="dk2"/>
              </a:solidFill>
              <a:highlight>
                <a:schemeClr val="dk1"/>
              </a:highlight>
              <a:latin typeface="Arial"/>
              <a:ea typeface="Arial"/>
              <a:cs typeface="Arial"/>
              <a:sym typeface="Arial"/>
            </a:endParaRPr>
          </a:p>
        </p:txBody>
      </p:sp>
      <p:sp>
        <p:nvSpPr>
          <p:cNvPr id="70" name="Google Shape;70;p2"/>
          <p:cNvSpPr txBox="1">
            <a:spLocks noGrp="1"/>
          </p:cNvSpPr>
          <p:nvPr>
            <p:ph type="body" idx="1"/>
          </p:nvPr>
        </p:nvSpPr>
        <p:spPr>
          <a:xfrm>
            <a:off x="311700" y="1396375"/>
            <a:ext cx="8055000" cy="3601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Arial"/>
              <a:buAutoNum type="arabicPeriod"/>
            </a:pPr>
            <a:r>
              <a:rPr lang="en" sz="1200">
                <a:solidFill>
                  <a:schemeClr val="dk2"/>
                </a:solidFill>
                <a:latin typeface="Arial"/>
                <a:ea typeface="Arial"/>
                <a:cs typeface="Arial"/>
                <a:sym typeface="Arial"/>
              </a:rPr>
              <a:t>Introduction to the Problem &amp; Proposed Solution</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AutoNum type="arabicPeriod"/>
            </a:pPr>
            <a:r>
              <a:rPr lang="en" sz="1200">
                <a:solidFill>
                  <a:schemeClr val="dk2"/>
                </a:solidFill>
                <a:latin typeface="Arial"/>
                <a:ea typeface="Arial"/>
                <a:cs typeface="Arial"/>
                <a:sym typeface="Arial"/>
              </a:rPr>
              <a:t>5G Architecture Overview</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AutoNum type="arabicPeriod"/>
            </a:pPr>
            <a:r>
              <a:rPr lang="en" sz="1200">
                <a:solidFill>
                  <a:schemeClr val="dk2"/>
                </a:solidFill>
                <a:latin typeface="Arial"/>
                <a:ea typeface="Arial"/>
                <a:cs typeface="Arial"/>
                <a:sym typeface="Arial"/>
              </a:rPr>
              <a:t>Sensors Technologies</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AutoNum type="arabicPeriod"/>
            </a:pPr>
            <a:r>
              <a:rPr lang="en" sz="1200">
                <a:solidFill>
                  <a:schemeClr val="dk2"/>
                </a:solidFill>
                <a:latin typeface="Arial"/>
                <a:ea typeface="Arial"/>
                <a:cs typeface="Arial"/>
                <a:sym typeface="Arial"/>
              </a:rPr>
              <a:t>GUI Application</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AutoNum type="arabicPeriod"/>
            </a:pPr>
            <a:r>
              <a:rPr lang="en" sz="1200">
                <a:solidFill>
                  <a:schemeClr val="dk2"/>
                </a:solidFill>
                <a:latin typeface="Arial"/>
                <a:ea typeface="Arial"/>
                <a:cs typeface="Arial"/>
                <a:sym typeface="Arial"/>
              </a:rPr>
              <a:t>Future Work</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AutoNum type="arabicPeriod"/>
            </a:pPr>
            <a:r>
              <a:rPr lang="en" sz="1200">
                <a:solidFill>
                  <a:schemeClr val="dk2"/>
                </a:solidFill>
                <a:latin typeface="Arial"/>
                <a:ea typeface="Arial"/>
                <a:cs typeface="Arial"/>
                <a:sym typeface="Arial"/>
              </a:rPr>
              <a:t>Conclusion</a:t>
            </a: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1200"/>
              </a:spcAft>
              <a:buSzPts val="1800"/>
              <a:buNone/>
            </a:pP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sp>
        <p:nvSpPr>
          <p:cNvPr id="295" name="Google Shape;295;p20"/>
          <p:cNvSpPr txBox="1">
            <a:spLocks noGrp="1"/>
          </p:cNvSpPr>
          <p:nvPr>
            <p:ph type="title"/>
          </p:nvPr>
        </p:nvSpPr>
        <p:spPr>
          <a:xfrm>
            <a:off x="311700" y="445025"/>
            <a:ext cx="8832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FirstNet In-Building Solutions</a:t>
            </a:r>
            <a:endParaRPr sz="3600">
              <a:solidFill>
                <a:schemeClr val="dk2"/>
              </a:solidFill>
              <a:highlight>
                <a:schemeClr val="dk1"/>
              </a:highlight>
              <a:latin typeface="Arial"/>
              <a:ea typeface="Arial"/>
              <a:cs typeface="Arial"/>
              <a:sym typeface="Arial"/>
            </a:endParaRPr>
          </a:p>
        </p:txBody>
      </p:sp>
      <p:sp>
        <p:nvSpPr>
          <p:cNvPr id="296" name="Google Shape;296;p20"/>
          <p:cNvSpPr txBox="1"/>
          <p:nvPr/>
        </p:nvSpPr>
        <p:spPr>
          <a:xfrm>
            <a:off x="434425" y="3023625"/>
            <a:ext cx="2170800" cy="66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50"/>
              <a:buFont typeface="Arial"/>
              <a:buNone/>
            </a:pPr>
            <a:r>
              <a:rPr lang="en" sz="850" b="0" i="0" u="none" strike="noStrike" cap="none">
                <a:solidFill>
                  <a:schemeClr val="dk2"/>
                </a:solidFill>
                <a:latin typeface="Arial"/>
                <a:ea typeface="Arial"/>
                <a:cs typeface="Arial"/>
                <a:sym typeface="Arial"/>
              </a:rPr>
              <a:t>Source: https://www.firstnet.com/coverage/coverage-enhancements.html</a:t>
            </a:r>
            <a:endParaRPr sz="8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pic>
        <p:nvPicPr>
          <p:cNvPr id="297" name="Google Shape;297;p20"/>
          <p:cNvPicPr preferRelativeResize="0"/>
          <p:nvPr/>
        </p:nvPicPr>
        <p:blipFill rotWithShape="1">
          <a:blip r:embed="rId3">
            <a:alphaModFix/>
          </a:blip>
          <a:srcRect/>
          <a:stretch/>
        </p:blipFill>
        <p:spPr>
          <a:xfrm flipH="1">
            <a:off x="434425" y="1161575"/>
            <a:ext cx="1984900" cy="1848600"/>
          </a:xfrm>
          <a:prstGeom prst="rect">
            <a:avLst/>
          </a:prstGeom>
          <a:noFill/>
          <a:ln>
            <a:noFill/>
          </a:ln>
        </p:spPr>
      </p:pic>
      <p:sp>
        <p:nvSpPr>
          <p:cNvPr id="298" name="Google Shape;298;p20"/>
          <p:cNvSpPr txBox="1">
            <a:spLocks noGrp="1"/>
          </p:cNvSpPr>
          <p:nvPr>
            <p:ph type="body" idx="1"/>
          </p:nvPr>
        </p:nvSpPr>
        <p:spPr>
          <a:xfrm>
            <a:off x="6163600" y="1243650"/>
            <a:ext cx="2634000" cy="35961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chemeClr val="dk2"/>
              </a:buClr>
              <a:buSzPts val="1200"/>
              <a:buFont typeface="Arial"/>
              <a:buChar char="●"/>
            </a:pPr>
            <a:r>
              <a:rPr lang="en" sz="1200">
                <a:solidFill>
                  <a:schemeClr val="dk2"/>
                </a:solidFill>
                <a:latin typeface="Arial"/>
                <a:ea typeface="Arial"/>
                <a:cs typeface="Arial"/>
                <a:sym typeface="Arial"/>
              </a:rPr>
              <a:t>For those on the FirstNet network, Distributed Antenna Systems (DAS) is used where large concrete and steel structures limit indoor cellular coverage. </a:t>
            </a:r>
            <a:endParaRPr sz="1200">
              <a:solidFill>
                <a:schemeClr val="dk2"/>
              </a:solidFill>
              <a:latin typeface="Arial"/>
              <a:ea typeface="Arial"/>
              <a:cs typeface="Arial"/>
              <a:sym typeface="Arial"/>
            </a:endParaRPr>
          </a:p>
          <a:p>
            <a:pPr marL="457200" lvl="0" indent="-304800" algn="l" rtl="0">
              <a:lnSpc>
                <a:spcPct val="115000"/>
              </a:lnSpc>
              <a:spcBef>
                <a:spcPts val="1000"/>
              </a:spcBef>
              <a:spcAft>
                <a:spcPts val="0"/>
              </a:spcAft>
              <a:buClr>
                <a:schemeClr val="dk2"/>
              </a:buClr>
              <a:buSzPts val="1200"/>
              <a:buFont typeface="Arial"/>
              <a:buChar char="●"/>
            </a:pPr>
            <a:r>
              <a:rPr lang="en" sz="1200">
                <a:solidFill>
                  <a:schemeClr val="dk2"/>
                </a:solidFill>
                <a:latin typeface="Arial"/>
                <a:ea typeface="Arial"/>
                <a:cs typeface="Arial"/>
                <a:sym typeface="Arial"/>
              </a:rPr>
              <a:t>The DAS network has over 6,000 networks of small antennas that enhance wireless services that network services typically do not reach.</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400">
              <a:solidFill>
                <a:schemeClr val="dk2"/>
              </a:solidFill>
              <a:latin typeface="Arial"/>
              <a:ea typeface="Arial"/>
              <a:cs typeface="Arial"/>
              <a:sym typeface="Arial"/>
            </a:endParaRPr>
          </a:p>
        </p:txBody>
      </p:sp>
      <p:pic>
        <p:nvPicPr>
          <p:cNvPr id="299" name="Google Shape;299;p20"/>
          <p:cNvPicPr preferRelativeResize="0"/>
          <p:nvPr/>
        </p:nvPicPr>
        <p:blipFill rotWithShape="1">
          <a:blip r:embed="rId4">
            <a:alphaModFix/>
          </a:blip>
          <a:srcRect/>
          <a:stretch/>
        </p:blipFill>
        <p:spPr>
          <a:xfrm>
            <a:off x="2732666" y="1175025"/>
            <a:ext cx="3303483" cy="1848600"/>
          </a:xfrm>
          <a:prstGeom prst="rect">
            <a:avLst/>
          </a:prstGeom>
          <a:noFill/>
          <a:ln>
            <a:noFill/>
          </a:ln>
        </p:spPr>
      </p:pic>
      <p:pic>
        <p:nvPicPr>
          <p:cNvPr id="300" name="Google Shape;300;p20"/>
          <p:cNvPicPr preferRelativeResize="0"/>
          <p:nvPr/>
        </p:nvPicPr>
        <p:blipFill rotWithShape="1">
          <a:blip r:embed="rId5">
            <a:alphaModFix/>
          </a:blip>
          <a:srcRect/>
          <a:stretch/>
        </p:blipFill>
        <p:spPr>
          <a:xfrm>
            <a:off x="434425" y="3590725"/>
            <a:ext cx="5601726" cy="1249133"/>
          </a:xfrm>
          <a:prstGeom prst="rect">
            <a:avLst/>
          </a:prstGeom>
          <a:noFill/>
          <a:ln>
            <a:noFill/>
          </a:ln>
        </p:spPr>
      </p:pic>
      <p:sp>
        <p:nvSpPr>
          <p:cNvPr id="301" name="Google Shape;301;p20"/>
          <p:cNvSpPr txBox="1"/>
          <p:nvPr/>
        </p:nvSpPr>
        <p:spPr>
          <a:xfrm>
            <a:off x="2672475" y="3023625"/>
            <a:ext cx="2328000" cy="4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50"/>
              <a:buFont typeface="Arial"/>
              <a:buNone/>
            </a:pPr>
            <a:r>
              <a:rPr lang="en" sz="850" b="0" i="0" u="none" strike="noStrike" cap="none">
                <a:solidFill>
                  <a:schemeClr val="dk2"/>
                </a:solidFill>
                <a:latin typeface="Arial"/>
                <a:ea typeface="Arial"/>
                <a:cs typeface="Arial"/>
                <a:sym typeface="Arial"/>
              </a:rPr>
              <a:t>Source: https://www.panorama-antennas.com/FirstNet-Antenna</a:t>
            </a:r>
            <a:endParaRPr sz="1200" b="0" i="0" u="none" strike="noStrike" cap="none">
              <a:solidFill>
                <a:srgbClr val="000000"/>
              </a:solidFill>
              <a:latin typeface="Arial"/>
              <a:ea typeface="Arial"/>
              <a:cs typeface="Arial"/>
              <a:sym typeface="Arial"/>
            </a:endParaRPr>
          </a:p>
        </p:txBody>
      </p:sp>
      <p:sp>
        <p:nvSpPr>
          <p:cNvPr id="302" name="Google Shape;302;p20"/>
          <p:cNvSpPr txBox="1"/>
          <p:nvPr/>
        </p:nvSpPr>
        <p:spPr>
          <a:xfrm>
            <a:off x="385975" y="4839850"/>
            <a:ext cx="5601600" cy="3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50"/>
              <a:buFont typeface="Arial"/>
              <a:buNone/>
            </a:pPr>
            <a:r>
              <a:rPr lang="en" sz="850" b="0" i="0" u="none" strike="noStrike" cap="none">
                <a:solidFill>
                  <a:schemeClr val="dk2"/>
                </a:solidFill>
                <a:latin typeface="Arial"/>
                <a:ea typeface="Arial"/>
                <a:cs typeface="Arial"/>
                <a:sym typeface="Arial"/>
              </a:rPr>
              <a:t>Source: </a:t>
            </a:r>
            <a:r>
              <a:rPr lang="en" sz="850" b="0" i="0" u="sng" strike="noStrike" cap="none">
                <a:solidFill>
                  <a:schemeClr val="dk2"/>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https://www.panorama-antennas.com/site/Mobile-Radio/FirstNet</a:t>
            </a:r>
            <a:endParaRPr sz="8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50"/>
              <a:buFont typeface="Arial"/>
              <a:buNone/>
            </a:pPr>
            <a:endParaRPr sz="850" b="0" i="0" u="none" strike="noStrike" cap="non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Indoor Mapping with Geo-Tagging</a:t>
            </a:r>
            <a:endParaRPr sz="3600">
              <a:solidFill>
                <a:schemeClr val="dk2"/>
              </a:solidFill>
              <a:highlight>
                <a:schemeClr val="dk1"/>
              </a:highlight>
              <a:latin typeface="Arial"/>
              <a:ea typeface="Arial"/>
              <a:cs typeface="Arial"/>
              <a:sym typeface="Arial"/>
            </a:endParaRPr>
          </a:p>
        </p:txBody>
      </p:sp>
      <p:sp>
        <p:nvSpPr>
          <p:cNvPr id="308" name="Google Shape;308;p21"/>
          <p:cNvSpPr txBox="1">
            <a:spLocks noGrp="1"/>
          </p:cNvSpPr>
          <p:nvPr>
            <p:ph type="body" idx="1"/>
          </p:nvPr>
        </p:nvSpPr>
        <p:spPr>
          <a:xfrm>
            <a:off x="5774675" y="1302650"/>
            <a:ext cx="3111600" cy="374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Without FirstNet systems, indoor mapping is still very difficult. Ultra-wideband (UWB) radio technology has shown the best results so far for creating maps indoors. Smartphones are starting to support UWB. Research has shown that geo-tagging of several points using indoor Unmanned Aerial Vehicles (UAV aka drones) with innovative algorithms to accurately track first responders is possible. </a:t>
            </a: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r>
              <a:rPr lang="en" sz="1200">
                <a:solidFill>
                  <a:schemeClr val="dk2"/>
                </a:solidFill>
                <a:latin typeface="Arial"/>
                <a:ea typeface="Arial"/>
                <a:cs typeface="Arial"/>
                <a:sym typeface="Arial"/>
              </a:rPr>
              <a:t>The image on the left shows a drone exploring inside of a building and passing along the GPS coordinates. These coordinates can also be taken from devices carried with the first responders. </a:t>
            </a:r>
            <a:endParaRPr/>
          </a:p>
        </p:txBody>
      </p:sp>
      <p:pic>
        <p:nvPicPr>
          <p:cNvPr id="309" name="Google Shape;309;p21"/>
          <p:cNvPicPr preferRelativeResize="0"/>
          <p:nvPr/>
        </p:nvPicPr>
        <p:blipFill rotWithShape="1">
          <a:blip r:embed="rId3">
            <a:alphaModFix/>
          </a:blip>
          <a:srcRect/>
          <a:stretch/>
        </p:blipFill>
        <p:spPr>
          <a:xfrm>
            <a:off x="371325" y="1463825"/>
            <a:ext cx="5203650" cy="3035051"/>
          </a:xfrm>
          <a:prstGeom prst="rect">
            <a:avLst/>
          </a:prstGeom>
          <a:noFill/>
          <a:ln>
            <a:noFill/>
          </a:ln>
        </p:spPr>
      </p:pic>
      <p:sp>
        <p:nvSpPr>
          <p:cNvPr id="310" name="Google Shape;310;p21"/>
          <p:cNvSpPr txBox="1"/>
          <p:nvPr/>
        </p:nvSpPr>
        <p:spPr>
          <a:xfrm>
            <a:off x="371337" y="4604525"/>
            <a:ext cx="4565100" cy="4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50"/>
              <a:buFont typeface="Arial"/>
              <a:buNone/>
            </a:pPr>
            <a:r>
              <a:rPr lang="en" sz="950" b="0" i="0" u="none" strike="noStrike" cap="none">
                <a:solidFill>
                  <a:schemeClr val="dk2"/>
                </a:solidFill>
                <a:latin typeface="Arial"/>
                <a:ea typeface="Arial"/>
                <a:cs typeface="Arial"/>
                <a:sym typeface="Arial"/>
              </a:rPr>
              <a:t>TrackIO Demo Video Screenshots from  </a:t>
            </a:r>
            <a:r>
              <a:rPr lang="en" sz="950" b="0" i="0" u="sng" strike="noStrike" cap="none">
                <a:solidFill>
                  <a:schemeClr val="dk2"/>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https://www.nec-labs.com/trackio</a:t>
            </a:r>
            <a:endParaRPr sz="9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4"/>
        <p:cNvGrpSpPr/>
        <p:nvPr/>
      </p:nvGrpSpPr>
      <p:grpSpPr>
        <a:xfrm>
          <a:off x="0" y="0"/>
          <a:ext cx="0" cy="0"/>
          <a:chOff x="0" y="0"/>
          <a:chExt cx="0" cy="0"/>
        </a:xfrm>
      </p:grpSpPr>
      <p:sp>
        <p:nvSpPr>
          <p:cNvPr id="315" name="Google Shape;315;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Indoor Mapping with Geo-Tagging</a:t>
            </a:r>
            <a:endParaRPr sz="3600">
              <a:solidFill>
                <a:schemeClr val="dk2"/>
              </a:solidFill>
              <a:highlight>
                <a:schemeClr val="dk1"/>
              </a:highlight>
              <a:latin typeface="Arial"/>
              <a:ea typeface="Arial"/>
              <a:cs typeface="Arial"/>
              <a:sym typeface="Arial"/>
            </a:endParaRPr>
          </a:p>
        </p:txBody>
      </p:sp>
      <p:sp>
        <p:nvSpPr>
          <p:cNvPr id="316" name="Google Shape;316;p22"/>
          <p:cNvSpPr txBox="1">
            <a:spLocks noGrp="1"/>
          </p:cNvSpPr>
          <p:nvPr>
            <p:ph type="body" idx="1"/>
          </p:nvPr>
        </p:nvSpPr>
        <p:spPr>
          <a:xfrm>
            <a:off x="311700" y="3814200"/>
            <a:ext cx="8520600" cy="122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The diagram in Figure 8 is a high-level view of experimental research of the node tracking algorithm and system design with the UWB devices for creating tracking/mapping data. Outdoor cellular or wi-fi signals were needed in order to create indoor mapping infrastructure. With that connectivity, geo-tagging can send location coordinates with video data of the first responder’s environment in real-time from indoors.</a:t>
            </a:r>
            <a:endParaRPr/>
          </a:p>
        </p:txBody>
      </p:sp>
      <p:pic>
        <p:nvPicPr>
          <p:cNvPr id="317" name="Google Shape;317;p22"/>
          <p:cNvPicPr preferRelativeResize="0"/>
          <p:nvPr/>
        </p:nvPicPr>
        <p:blipFill rotWithShape="1">
          <a:blip r:embed="rId3">
            <a:alphaModFix/>
          </a:blip>
          <a:srcRect/>
          <a:stretch/>
        </p:blipFill>
        <p:spPr>
          <a:xfrm>
            <a:off x="1794200" y="1191150"/>
            <a:ext cx="5269725" cy="2449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1"/>
        <p:cNvGrpSpPr/>
        <p:nvPr/>
      </p:nvGrpSpPr>
      <p:grpSpPr>
        <a:xfrm>
          <a:off x="0" y="0"/>
          <a:ext cx="0" cy="0"/>
          <a:chOff x="0" y="0"/>
          <a:chExt cx="0" cy="0"/>
        </a:xfrm>
      </p:grpSpPr>
      <p:sp>
        <p:nvSpPr>
          <p:cNvPr id="322" name="Google Shape;322;p23"/>
          <p:cNvSpPr txBox="1">
            <a:spLocks noGrp="1"/>
          </p:cNvSpPr>
          <p:nvPr>
            <p:ph type="title"/>
          </p:nvPr>
        </p:nvSpPr>
        <p:spPr>
          <a:xfrm>
            <a:off x="311700" y="445025"/>
            <a:ext cx="8832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Indoor Mapping and Sensing Research</a:t>
            </a:r>
            <a:endParaRPr sz="3600">
              <a:solidFill>
                <a:schemeClr val="dk2"/>
              </a:solidFill>
              <a:highlight>
                <a:schemeClr val="dk1"/>
              </a:highlight>
              <a:latin typeface="Arial"/>
              <a:ea typeface="Arial"/>
              <a:cs typeface="Arial"/>
              <a:sym typeface="Arial"/>
            </a:endParaRPr>
          </a:p>
        </p:txBody>
      </p:sp>
      <p:pic>
        <p:nvPicPr>
          <p:cNvPr id="323" name="Google Shape;323;p23"/>
          <p:cNvPicPr preferRelativeResize="0"/>
          <p:nvPr/>
        </p:nvPicPr>
        <p:blipFill rotWithShape="1">
          <a:blip r:embed="rId3">
            <a:alphaModFix/>
          </a:blip>
          <a:srcRect/>
          <a:stretch/>
        </p:blipFill>
        <p:spPr>
          <a:xfrm>
            <a:off x="1651075" y="1267225"/>
            <a:ext cx="5841826" cy="3406775"/>
          </a:xfrm>
          <a:prstGeom prst="rect">
            <a:avLst/>
          </a:prstGeom>
          <a:noFill/>
          <a:ln>
            <a:noFill/>
          </a:ln>
        </p:spPr>
      </p:pic>
      <p:sp>
        <p:nvSpPr>
          <p:cNvPr id="324" name="Google Shape;324;p23"/>
          <p:cNvSpPr txBox="1"/>
          <p:nvPr/>
        </p:nvSpPr>
        <p:spPr>
          <a:xfrm>
            <a:off x="1961375" y="4674000"/>
            <a:ext cx="6618600" cy="4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dk2"/>
                </a:solidFill>
                <a:latin typeface="Arial"/>
                <a:ea typeface="Arial"/>
                <a:cs typeface="Arial"/>
                <a:sym typeface="Arial"/>
              </a:rPr>
              <a:t>TrackIO Demo Video Screenshots from  </a:t>
            </a:r>
            <a:r>
              <a:rPr lang="en" sz="1050" b="0" i="0" u="sng" strike="noStrike" cap="none">
                <a:solidFill>
                  <a:schemeClr val="dk2"/>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https://www.nec-labs.com/trackio</a:t>
            </a:r>
            <a:endParaRPr sz="10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
        <p:cNvGrpSpPr/>
        <p:nvPr/>
      </p:nvGrpSpPr>
      <p:grpSpPr>
        <a:xfrm>
          <a:off x="0" y="0"/>
          <a:ext cx="0" cy="0"/>
          <a:chOff x="0" y="0"/>
          <a:chExt cx="0" cy="0"/>
        </a:xfrm>
      </p:grpSpPr>
      <p:sp>
        <p:nvSpPr>
          <p:cNvPr id="329" name="Google Shape;329;p24"/>
          <p:cNvSpPr txBox="1">
            <a:spLocks noGrp="1"/>
          </p:cNvSpPr>
          <p:nvPr>
            <p:ph type="title"/>
          </p:nvPr>
        </p:nvSpPr>
        <p:spPr>
          <a:xfrm>
            <a:off x="311700" y="445025"/>
            <a:ext cx="8832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Indoor Mapping and Sensing Research (cont.)</a:t>
            </a:r>
            <a:endParaRPr sz="3600">
              <a:solidFill>
                <a:schemeClr val="dk2"/>
              </a:solidFill>
              <a:highlight>
                <a:schemeClr val="dk1"/>
              </a:highlight>
              <a:latin typeface="Arial"/>
              <a:ea typeface="Arial"/>
              <a:cs typeface="Arial"/>
              <a:sym typeface="Arial"/>
            </a:endParaRPr>
          </a:p>
        </p:txBody>
      </p:sp>
      <p:pic>
        <p:nvPicPr>
          <p:cNvPr id="330" name="Google Shape;330;p24"/>
          <p:cNvPicPr preferRelativeResize="0"/>
          <p:nvPr/>
        </p:nvPicPr>
        <p:blipFill rotWithShape="1">
          <a:blip r:embed="rId3">
            <a:alphaModFix/>
          </a:blip>
          <a:srcRect r="1776"/>
          <a:stretch/>
        </p:blipFill>
        <p:spPr>
          <a:xfrm>
            <a:off x="1697312" y="1376500"/>
            <a:ext cx="5749374" cy="3405049"/>
          </a:xfrm>
          <a:prstGeom prst="rect">
            <a:avLst/>
          </a:prstGeom>
          <a:noFill/>
          <a:ln w="19050" cap="flat" cmpd="sng">
            <a:solidFill>
              <a:schemeClr val="lt1"/>
            </a:solidFill>
            <a:prstDash val="solid"/>
            <a:round/>
            <a:headEnd type="none" w="sm" len="sm"/>
            <a:tailEnd type="none" w="sm" len="sm"/>
          </a:ln>
        </p:spPr>
      </p:pic>
      <p:sp>
        <p:nvSpPr>
          <p:cNvPr id="331" name="Google Shape;331;p24"/>
          <p:cNvSpPr txBox="1"/>
          <p:nvPr/>
        </p:nvSpPr>
        <p:spPr>
          <a:xfrm>
            <a:off x="1771125" y="4781550"/>
            <a:ext cx="6808800" cy="4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chemeClr val="dk2"/>
                </a:solidFill>
                <a:latin typeface="Arial"/>
                <a:ea typeface="Arial"/>
                <a:cs typeface="Arial"/>
                <a:sym typeface="Arial"/>
              </a:rPr>
              <a:t>TrackIO Demo Video Screenshots from  </a:t>
            </a:r>
            <a:r>
              <a:rPr lang="en" sz="1050" b="0" i="0" u="sng" strike="noStrike" cap="none">
                <a:solidFill>
                  <a:schemeClr val="dk2"/>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https://www.nec-labs.com/trackio</a:t>
            </a:r>
            <a:endParaRPr sz="10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2355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Wi-Vi Technology</a:t>
            </a:r>
            <a:endParaRPr sz="3600">
              <a:solidFill>
                <a:schemeClr val="dk2"/>
              </a:solidFill>
              <a:highlight>
                <a:schemeClr val="dk1"/>
              </a:highlight>
              <a:latin typeface="Arial"/>
              <a:ea typeface="Arial"/>
              <a:cs typeface="Arial"/>
              <a:sym typeface="Arial"/>
            </a:endParaRPr>
          </a:p>
        </p:txBody>
      </p:sp>
      <p:sp>
        <p:nvSpPr>
          <p:cNvPr id="337" name="Google Shape;337;p25"/>
          <p:cNvSpPr txBox="1">
            <a:spLocks noGrp="1"/>
          </p:cNvSpPr>
          <p:nvPr>
            <p:ph type="body" idx="1"/>
          </p:nvPr>
        </p:nvSpPr>
        <p:spPr>
          <a:xfrm>
            <a:off x="277325" y="1086925"/>
            <a:ext cx="8520600" cy="317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By using Wi-Fi signals and with MIMO communications we can build Wi-Vi which can capture motions of humans behind a wall or closed rooms. </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What is Wi-Vi? </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-&gt; Wi-Vi is a wireless device that captures moving objects behind a wall using low power Wi-Fi signals</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-&gt; This technique uses reflected Wi-Fi signals to track movements of people behind the wall. </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400">
              <a:solidFill>
                <a:schemeClr val="dk2"/>
              </a:solidFill>
              <a:latin typeface="Arial"/>
              <a:ea typeface="Arial"/>
              <a:cs typeface="Arial"/>
              <a:sym typeface="Arial"/>
            </a:endParaRPr>
          </a:p>
        </p:txBody>
      </p:sp>
      <p:pic>
        <p:nvPicPr>
          <p:cNvPr id="338" name="Google Shape;338;p25"/>
          <p:cNvPicPr preferRelativeResize="0"/>
          <p:nvPr/>
        </p:nvPicPr>
        <p:blipFill rotWithShape="1">
          <a:blip r:embed="rId3">
            <a:alphaModFix/>
          </a:blip>
          <a:srcRect/>
          <a:stretch/>
        </p:blipFill>
        <p:spPr>
          <a:xfrm>
            <a:off x="689775" y="2311075"/>
            <a:ext cx="2812402" cy="2626750"/>
          </a:xfrm>
          <a:prstGeom prst="rect">
            <a:avLst/>
          </a:prstGeom>
          <a:noFill/>
          <a:ln>
            <a:noFill/>
          </a:ln>
        </p:spPr>
      </p:pic>
      <p:pic>
        <p:nvPicPr>
          <p:cNvPr id="339" name="Google Shape;339;p25"/>
          <p:cNvPicPr preferRelativeResize="0"/>
          <p:nvPr/>
        </p:nvPicPr>
        <p:blipFill rotWithShape="1">
          <a:blip r:embed="rId4">
            <a:alphaModFix/>
          </a:blip>
          <a:srcRect/>
          <a:stretch/>
        </p:blipFill>
        <p:spPr>
          <a:xfrm>
            <a:off x="4356626" y="2625875"/>
            <a:ext cx="3580125" cy="2271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3"/>
        <p:cNvGrpSpPr/>
        <p:nvPr/>
      </p:nvGrpSpPr>
      <p:grpSpPr>
        <a:xfrm>
          <a:off x="0" y="0"/>
          <a:ext cx="0" cy="0"/>
          <a:chOff x="0" y="0"/>
          <a:chExt cx="0" cy="0"/>
        </a:xfrm>
      </p:grpSpPr>
      <p:sp>
        <p:nvSpPr>
          <p:cNvPr id="344" name="Google Shape;344;p26"/>
          <p:cNvSpPr txBox="1">
            <a:spLocks noGrp="1"/>
          </p:cNvSpPr>
          <p:nvPr>
            <p:ph type="title"/>
          </p:nvPr>
        </p:nvSpPr>
        <p:spPr>
          <a:xfrm>
            <a:off x="2355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How does Wi-Vi work? </a:t>
            </a:r>
            <a:endParaRPr sz="3600">
              <a:solidFill>
                <a:schemeClr val="dk2"/>
              </a:solidFill>
              <a:highlight>
                <a:schemeClr val="dk1"/>
              </a:highlight>
              <a:latin typeface="Arial"/>
              <a:ea typeface="Arial"/>
              <a:cs typeface="Arial"/>
              <a:sym typeface="Arial"/>
            </a:endParaRPr>
          </a:p>
        </p:txBody>
      </p:sp>
      <p:sp>
        <p:nvSpPr>
          <p:cNvPr id="345" name="Google Shape;345;p26"/>
          <p:cNvSpPr txBox="1">
            <a:spLocks noGrp="1"/>
          </p:cNvSpPr>
          <p:nvPr>
            <p:ph type="body" idx="1"/>
          </p:nvPr>
        </p:nvSpPr>
        <p:spPr>
          <a:xfrm>
            <a:off x="311650" y="1141475"/>
            <a:ext cx="8444400" cy="34275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1018"/>
              <a:buNone/>
            </a:pPr>
            <a:r>
              <a:rPr lang="en" sz="1200">
                <a:solidFill>
                  <a:schemeClr val="dk2"/>
                </a:solidFill>
                <a:latin typeface="Arial"/>
                <a:ea typeface="Arial"/>
                <a:cs typeface="Arial"/>
                <a:sym typeface="Arial"/>
              </a:rPr>
              <a:t>Wi-Vi is effectively a three-radar device that uses MIMO interface, with double antennas, one for transmitting the data and the other one for receiving. Another antenna called directional antenna is used to send the energy at the desired area or wall or room. </a:t>
            </a:r>
            <a:endParaRPr sz="1200">
              <a:solidFill>
                <a:schemeClr val="dk2"/>
              </a:solidFill>
              <a:latin typeface="Arial"/>
              <a:ea typeface="Arial"/>
              <a:cs typeface="Arial"/>
              <a:sym typeface="Arial"/>
            </a:endParaRPr>
          </a:p>
          <a:p>
            <a:pPr marL="0" lvl="0" indent="0" algn="l" rtl="0">
              <a:lnSpc>
                <a:spcPct val="105000"/>
              </a:lnSpc>
              <a:spcBef>
                <a:spcPts val="0"/>
              </a:spcBef>
              <a:spcAft>
                <a:spcPts val="0"/>
              </a:spcAft>
              <a:buSzPts val="1018"/>
              <a:buNone/>
            </a:pPr>
            <a:r>
              <a:rPr lang="en" sz="1200">
                <a:solidFill>
                  <a:schemeClr val="dk2"/>
                </a:solidFill>
                <a:latin typeface="Arial"/>
                <a:ea typeface="Arial"/>
                <a:cs typeface="Arial"/>
                <a:sym typeface="Arial"/>
              </a:rPr>
              <a:t>Its design consists of two key elements:</a:t>
            </a:r>
            <a:endParaRPr sz="1200">
              <a:solidFill>
                <a:schemeClr val="dk2"/>
              </a:solidFill>
              <a:latin typeface="Arial"/>
              <a:ea typeface="Arial"/>
              <a:cs typeface="Arial"/>
              <a:sym typeface="Arial"/>
            </a:endParaRPr>
          </a:p>
          <a:p>
            <a:pPr marL="457200" lvl="0" indent="0" algn="l" rtl="0">
              <a:lnSpc>
                <a:spcPct val="105000"/>
              </a:lnSpc>
              <a:spcBef>
                <a:spcPts val="0"/>
              </a:spcBef>
              <a:spcAft>
                <a:spcPts val="0"/>
              </a:spcAft>
              <a:buSzPts val="1018"/>
              <a:buNone/>
            </a:pPr>
            <a:r>
              <a:rPr lang="en" sz="1200">
                <a:solidFill>
                  <a:schemeClr val="dk2"/>
                </a:solidFill>
                <a:latin typeface="Arial"/>
                <a:ea typeface="Arial"/>
                <a:cs typeface="Arial"/>
                <a:sym typeface="Arial"/>
              </a:rPr>
              <a:t>a. By performing MIMO nulling, the first element reduces the flash reflected off the wall.</a:t>
            </a:r>
            <a:endParaRPr sz="1200">
              <a:solidFill>
                <a:schemeClr val="dk2"/>
              </a:solidFill>
              <a:latin typeface="Arial"/>
              <a:ea typeface="Arial"/>
              <a:cs typeface="Arial"/>
              <a:sym typeface="Arial"/>
            </a:endParaRPr>
          </a:p>
          <a:p>
            <a:pPr marL="457200" lvl="0" indent="0" algn="l" rtl="0">
              <a:lnSpc>
                <a:spcPct val="105000"/>
              </a:lnSpc>
              <a:spcBef>
                <a:spcPts val="0"/>
              </a:spcBef>
              <a:spcAft>
                <a:spcPts val="0"/>
              </a:spcAft>
              <a:buSzPts val="1018"/>
              <a:buNone/>
            </a:pPr>
            <a:r>
              <a:rPr lang="en" sz="1200">
                <a:solidFill>
                  <a:schemeClr val="dk2"/>
                </a:solidFill>
                <a:latin typeface="Arial"/>
                <a:ea typeface="Arial"/>
                <a:cs typeface="Arial"/>
                <a:sym typeface="Arial"/>
              </a:rPr>
              <a:t>b. The second element follows a moving object by considering the item as an antenna array using an inverse ISAR approach.</a:t>
            </a:r>
            <a:endParaRPr sz="1200">
              <a:solidFill>
                <a:schemeClr val="dk2"/>
              </a:solidFill>
              <a:latin typeface="Arial"/>
              <a:ea typeface="Arial"/>
              <a:cs typeface="Arial"/>
              <a:sym typeface="Arial"/>
            </a:endParaRPr>
          </a:p>
          <a:p>
            <a:pPr marL="0" lvl="0" indent="0" algn="l" rtl="0">
              <a:lnSpc>
                <a:spcPct val="105000"/>
              </a:lnSpc>
              <a:spcBef>
                <a:spcPts val="0"/>
              </a:spcBef>
              <a:spcAft>
                <a:spcPts val="0"/>
              </a:spcAft>
              <a:buSzPts val="1018"/>
              <a:buNone/>
            </a:pPr>
            <a:endParaRPr sz="1200">
              <a:solidFill>
                <a:schemeClr val="dk2"/>
              </a:solidFill>
              <a:latin typeface="Arial"/>
              <a:ea typeface="Arial"/>
              <a:cs typeface="Arial"/>
              <a:sym typeface="Arial"/>
            </a:endParaRPr>
          </a:p>
          <a:p>
            <a:pPr marL="0" lvl="0" indent="0" algn="l" rtl="0">
              <a:lnSpc>
                <a:spcPct val="105000"/>
              </a:lnSpc>
              <a:spcBef>
                <a:spcPts val="0"/>
              </a:spcBef>
              <a:spcAft>
                <a:spcPts val="0"/>
              </a:spcAft>
              <a:buSzPts val="1800"/>
              <a:buNone/>
            </a:pPr>
            <a:r>
              <a:rPr lang="en" sz="1200">
                <a:solidFill>
                  <a:schemeClr val="dk2"/>
                </a:solidFill>
                <a:latin typeface="Arial"/>
                <a:ea typeface="Arial"/>
                <a:cs typeface="Arial"/>
                <a:sym typeface="Arial"/>
              </a:rPr>
              <a:t>Existing antenna array systems catch the signal reflected off a target from regionally dispersed antennas and analyzed it to determine the target’s orientation in relation to the array.</a:t>
            </a:r>
            <a:endParaRPr sz="1200">
              <a:solidFill>
                <a:schemeClr val="dk2"/>
              </a:solidFill>
              <a:latin typeface="Arial"/>
              <a:ea typeface="Arial"/>
              <a:cs typeface="Arial"/>
              <a:sym typeface="Arial"/>
            </a:endParaRPr>
          </a:p>
          <a:p>
            <a:pPr marL="0" lvl="0" indent="0" algn="l" rtl="0">
              <a:lnSpc>
                <a:spcPct val="105000"/>
              </a:lnSpc>
              <a:spcBef>
                <a:spcPts val="0"/>
              </a:spcBef>
              <a:spcAft>
                <a:spcPts val="0"/>
              </a:spcAft>
              <a:buSzPts val="1800"/>
              <a:buNone/>
            </a:pPr>
            <a:r>
              <a:rPr lang="en" sz="1200">
                <a:solidFill>
                  <a:schemeClr val="dk2"/>
                </a:solidFill>
                <a:latin typeface="Arial"/>
                <a:ea typeface="Arial"/>
                <a:cs typeface="Arial"/>
                <a:sym typeface="Arial"/>
              </a:rPr>
              <a:t>Inverse Synthetic Aperture Radar (ISAR) has only one receiving antenna. Therefore the receiver only takes a single measurement at any moment</a:t>
            </a:r>
            <a:endParaRPr sz="1200">
              <a:solidFill>
                <a:schemeClr val="dk2"/>
              </a:solidFill>
              <a:latin typeface="Arial"/>
              <a:ea typeface="Arial"/>
              <a:cs typeface="Arial"/>
              <a:sym typeface="Arial"/>
            </a:endParaRPr>
          </a:p>
          <a:p>
            <a:pPr marL="0" lvl="0" indent="0" algn="l" rtl="0">
              <a:lnSpc>
                <a:spcPct val="105000"/>
              </a:lnSpc>
              <a:spcBef>
                <a:spcPts val="0"/>
              </a:spcBef>
              <a:spcAft>
                <a:spcPts val="0"/>
              </a:spcAft>
              <a:buSzPts val="1018"/>
              <a:buNone/>
            </a:pPr>
            <a:r>
              <a:rPr lang="en" sz="1200">
                <a:solidFill>
                  <a:schemeClr val="dk2"/>
                </a:solidFill>
                <a:latin typeface="Arial"/>
                <a:ea typeface="Arial"/>
                <a:cs typeface="Arial"/>
                <a:sym typeface="Arial"/>
              </a:rPr>
              <a:t>When the object travels, it reacts as the signal is received at different positions, as if each of these sites had </a:t>
            </a:r>
            <a:endParaRPr sz="1200">
              <a:solidFill>
                <a:schemeClr val="dk2"/>
              </a:solidFill>
              <a:latin typeface="Arial"/>
              <a:ea typeface="Arial"/>
              <a:cs typeface="Arial"/>
              <a:sym typeface="Arial"/>
            </a:endParaRPr>
          </a:p>
          <a:p>
            <a:pPr marL="0" lvl="0" indent="0" algn="l" rtl="0">
              <a:lnSpc>
                <a:spcPct val="105000"/>
              </a:lnSpc>
              <a:spcBef>
                <a:spcPts val="0"/>
              </a:spcBef>
              <a:spcAft>
                <a:spcPts val="0"/>
              </a:spcAft>
              <a:buSzPts val="1018"/>
              <a:buNone/>
            </a:pPr>
            <a:r>
              <a:rPr lang="en" sz="1200">
                <a:solidFill>
                  <a:schemeClr val="dk2"/>
                </a:solidFill>
                <a:latin typeface="Arial"/>
                <a:ea typeface="Arial"/>
                <a:cs typeface="Arial"/>
                <a:sym typeface="Arial"/>
              </a:rPr>
              <a:t>a receiving antenna.</a:t>
            </a:r>
            <a:endParaRPr sz="1200">
              <a:solidFill>
                <a:schemeClr val="dk2"/>
              </a:solidFill>
              <a:latin typeface="Arial"/>
              <a:ea typeface="Arial"/>
              <a:cs typeface="Arial"/>
              <a:sym typeface="Arial"/>
            </a:endParaRPr>
          </a:p>
          <a:p>
            <a:pPr marL="0" lvl="0" indent="0" algn="l" rtl="0">
              <a:lnSpc>
                <a:spcPct val="105000"/>
              </a:lnSpc>
              <a:spcBef>
                <a:spcPts val="0"/>
              </a:spcBef>
              <a:spcAft>
                <a:spcPts val="0"/>
              </a:spcAft>
              <a:buSzPts val="1018"/>
              <a:buNone/>
            </a:pPr>
            <a:r>
              <a:rPr lang="en" sz="1200">
                <a:solidFill>
                  <a:schemeClr val="dk2"/>
                </a:solidFill>
                <a:latin typeface="Arial"/>
                <a:ea typeface="Arial"/>
                <a:cs typeface="Arial"/>
                <a:sym typeface="Arial"/>
              </a:rPr>
              <a:t>Wi-Vi receives sequential time samples that match to consecutive three-dimensional positions of the moving object </a:t>
            </a:r>
            <a:endParaRPr sz="1200">
              <a:solidFill>
                <a:schemeClr val="dk2"/>
              </a:solidFill>
              <a:latin typeface="Arial"/>
              <a:ea typeface="Arial"/>
              <a:cs typeface="Arial"/>
              <a:sym typeface="Arial"/>
            </a:endParaRPr>
          </a:p>
          <a:p>
            <a:pPr marL="0" lvl="0" indent="0" algn="l" rtl="0">
              <a:lnSpc>
                <a:spcPct val="105000"/>
              </a:lnSpc>
              <a:spcBef>
                <a:spcPts val="0"/>
              </a:spcBef>
              <a:spcAft>
                <a:spcPts val="0"/>
              </a:spcAft>
              <a:buSzPts val="1018"/>
              <a:buNone/>
            </a:pPr>
            <a:r>
              <a:rPr lang="en" sz="1200">
                <a:solidFill>
                  <a:schemeClr val="dk2"/>
                </a:solidFill>
                <a:latin typeface="Arial"/>
                <a:ea typeface="Arial"/>
                <a:cs typeface="Arial"/>
                <a:sym typeface="Arial"/>
              </a:rPr>
              <a:t>due to channel interchange. Therefore, Wi-Vi practically gets whatever an antenna array receives in space in real time.</a:t>
            </a:r>
            <a:endParaRPr sz="1200">
              <a:solidFill>
                <a:schemeClr val="dk2"/>
              </a:solidFill>
              <a:latin typeface="Arial"/>
              <a:ea typeface="Arial"/>
              <a:cs typeface="Arial"/>
              <a:sym typeface="Arial"/>
            </a:endParaRPr>
          </a:p>
          <a:p>
            <a:pPr marL="0" lvl="0" indent="0" algn="l" rtl="0">
              <a:lnSpc>
                <a:spcPct val="105000"/>
              </a:lnSpc>
              <a:spcBef>
                <a:spcPts val="600"/>
              </a:spcBef>
              <a:spcAft>
                <a:spcPts val="0"/>
              </a:spcAft>
              <a:buSzPts val="1018"/>
              <a:buNone/>
            </a:pPr>
            <a:endParaRPr sz="1200">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Indoor Drone</a:t>
            </a:r>
            <a:endParaRPr sz="3600">
              <a:solidFill>
                <a:schemeClr val="dk2"/>
              </a:solidFill>
              <a:highlight>
                <a:schemeClr val="dk1"/>
              </a:highlight>
              <a:latin typeface="Arial"/>
              <a:ea typeface="Arial"/>
              <a:cs typeface="Arial"/>
              <a:sym typeface="Arial"/>
            </a:endParaRPr>
          </a:p>
        </p:txBody>
      </p:sp>
      <p:sp>
        <p:nvSpPr>
          <p:cNvPr id="351" name="Google Shape;351;p27"/>
          <p:cNvSpPr txBox="1">
            <a:spLocks noGrp="1"/>
          </p:cNvSpPr>
          <p:nvPr>
            <p:ph type="body" idx="1"/>
          </p:nvPr>
        </p:nvSpPr>
        <p:spPr>
          <a:xfrm>
            <a:off x="311700" y="1168850"/>
            <a:ext cx="4260300" cy="35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5G mini UAV drones with UnLoc sensory signatures, thermal sensors, and electrochemical sensors along with a combined array of sensors including gyros, magnetometers and accelerometers with a GPS, flight control CPUs are able to use the data on the attitude, velocity, position and heading of the UAV to direct the flight and operation of the drone according to the parameters.</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Once released the drones will provide the layout inside the building including thermal view, the amount of smoke, chemical vapors, and temperature. </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The high volume of data will be analyzed in real-time and processed for immediate viewing on the GUI.</a:t>
            </a:r>
            <a:endParaRPr sz="1200">
              <a:solidFill>
                <a:schemeClr val="dk2"/>
              </a:solidFill>
              <a:latin typeface="Arial"/>
              <a:ea typeface="Arial"/>
              <a:cs typeface="Arial"/>
              <a:sym typeface="Arial"/>
            </a:endParaRPr>
          </a:p>
        </p:txBody>
      </p:sp>
      <p:sp>
        <p:nvSpPr>
          <p:cNvPr id="352" name="Google Shape;352;p27"/>
          <p:cNvSpPr txBox="1"/>
          <p:nvPr/>
        </p:nvSpPr>
        <p:spPr>
          <a:xfrm>
            <a:off x="4269850" y="4365266"/>
            <a:ext cx="4562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3" name="Google Shape;353;p27"/>
          <p:cNvPicPr preferRelativeResize="0"/>
          <p:nvPr/>
        </p:nvPicPr>
        <p:blipFill rotWithShape="1">
          <a:blip r:embed="rId3">
            <a:alphaModFix/>
          </a:blip>
          <a:srcRect/>
          <a:stretch/>
        </p:blipFill>
        <p:spPr>
          <a:xfrm>
            <a:off x="4834124" y="1168850"/>
            <a:ext cx="3008923" cy="2407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7"/>
        <p:cNvGrpSpPr/>
        <p:nvPr/>
      </p:nvGrpSpPr>
      <p:grpSpPr>
        <a:xfrm>
          <a:off x="0" y="0"/>
          <a:ext cx="0" cy="0"/>
          <a:chOff x="0" y="0"/>
          <a:chExt cx="0" cy="0"/>
        </a:xfrm>
      </p:grpSpPr>
      <p:sp>
        <p:nvSpPr>
          <p:cNvPr id="358" name="Google Shape;358;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Indoor Drone Sensors</a:t>
            </a:r>
            <a:endParaRPr sz="3600">
              <a:solidFill>
                <a:schemeClr val="dk2"/>
              </a:solidFill>
              <a:highlight>
                <a:schemeClr val="dk1"/>
              </a:highlight>
              <a:latin typeface="Arial"/>
              <a:ea typeface="Arial"/>
              <a:cs typeface="Arial"/>
              <a:sym typeface="Arial"/>
            </a:endParaRPr>
          </a:p>
        </p:txBody>
      </p:sp>
      <p:sp>
        <p:nvSpPr>
          <p:cNvPr id="359" name="Google Shape;359;p28"/>
          <p:cNvSpPr txBox="1">
            <a:spLocks noGrp="1"/>
          </p:cNvSpPr>
          <p:nvPr>
            <p:ph type="body" idx="1"/>
          </p:nvPr>
        </p:nvSpPr>
        <p:spPr>
          <a:xfrm>
            <a:off x="311701" y="1168842"/>
            <a:ext cx="3648000" cy="35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 sz="1200">
                <a:solidFill>
                  <a:schemeClr val="lt2"/>
                </a:solidFill>
                <a:latin typeface="Arial"/>
                <a:ea typeface="Arial"/>
                <a:cs typeface="Arial"/>
                <a:sym typeface="Arial"/>
              </a:rPr>
              <a:t>UnLoc sensors: Wi-Fi and magnetic fluctuations for use as landmarks to create an indoor layout of the building	 	 	 	</a:t>
            </a:r>
            <a:endParaRPr sz="1200">
              <a:solidFill>
                <a:schemeClr val="lt2"/>
              </a:solidFill>
              <a:latin typeface="Arial"/>
              <a:ea typeface="Arial"/>
              <a:cs typeface="Arial"/>
              <a:sym typeface="Arial"/>
            </a:endParaRPr>
          </a:p>
          <a:p>
            <a:pPr marL="0" lvl="0" indent="0" algn="l" rtl="0">
              <a:lnSpc>
                <a:spcPct val="100000"/>
              </a:lnSpc>
              <a:spcBef>
                <a:spcPts val="1100"/>
              </a:spcBef>
              <a:spcAft>
                <a:spcPts val="0"/>
              </a:spcAft>
              <a:buSzPts val="1800"/>
              <a:buNone/>
            </a:pPr>
            <a:r>
              <a:rPr lang="en" sz="1200">
                <a:solidFill>
                  <a:schemeClr val="lt2"/>
                </a:solidFill>
                <a:latin typeface="Arial"/>
                <a:ea typeface="Arial"/>
                <a:cs typeface="Arial"/>
                <a:sym typeface="Arial"/>
              </a:rPr>
              <a:t>Drone can listen to one set of Wi-Fi hotspots and a particular point may experience unusual magnetic fluctuations microphones and magnetometers can detect ambient sounds and magnetic vibrations.</a:t>
            </a:r>
            <a:endParaRPr sz="1200">
              <a:solidFill>
                <a:schemeClr val="lt2"/>
              </a:solidFill>
              <a:latin typeface="Arial"/>
              <a:ea typeface="Arial"/>
              <a:cs typeface="Arial"/>
              <a:sym typeface="Arial"/>
            </a:endParaRPr>
          </a:p>
          <a:p>
            <a:pPr marL="0" lvl="0" indent="0" algn="l" rtl="0">
              <a:lnSpc>
                <a:spcPct val="100000"/>
              </a:lnSpc>
              <a:spcBef>
                <a:spcPts val="1100"/>
              </a:spcBef>
              <a:spcAft>
                <a:spcPts val="0"/>
              </a:spcAft>
              <a:buSzPts val="1800"/>
              <a:buNone/>
            </a:pPr>
            <a:r>
              <a:rPr lang="en" sz="1200">
                <a:solidFill>
                  <a:schemeClr val="lt2"/>
                </a:solidFill>
                <a:latin typeface="Arial"/>
                <a:ea typeface="Arial"/>
                <a:cs typeface="Arial"/>
                <a:sym typeface="Arial"/>
              </a:rPr>
              <a:t>The signatures may reside in a magnetic region where metals at a particular location can produce unique and reproducible vibrations on a drone’s magnetometer near that location</a:t>
            </a:r>
            <a:endParaRPr sz="1200">
              <a:solidFill>
                <a:schemeClr val="lt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lt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lt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lt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lt2"/>
              </a:solidFill>
              <a:latin typeface="Arial"/>
              <a:ea typeface="Arial"/>
              <a:cs typeface="Arial"/>
              <a:sym typeface="Arial"/>
            </a:endParaRPr>
          </a:p>
        </p:txBody>
      </p:sp>
      <p:sp>
        <p:nvSpPr>
          <p:cNvPr id="360" name="Google Shape;360;p28"/>
          <p:cNvSpPr txBox="1"/>
          <p:nvPr/>
        </p:nvSpPr>
        <p:spPr>
          <a:xfrm>
            <a:off x="4367638" y="3221307"/>
            <a:ext cx="4562400" cy="1711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10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These signatures are considered as internal building landmarks. The landmarks are, in fact, some structures in the building, stairs, elevators, entrances that behave in a predictable way. This predictable behavior can be translated into sensor signatures</a:t>
            </a:r>
            <a:endParaRPr sz="1200" b="0" i="0" u="none" strike="noStrike" cap="none">
              <a:solidFill>
                <a:schemeClr val="lt2"/>
              </a:solidFill>
              <a:latin typeface="Arial"/>
              <a:ea typeface="Arial"/>
              <a:cs typeface="Arial"/>
              <a:sym typeface="Arial"/>
            </a:endParaRPr>
          </a:p>
          <a:p>
            <a:pPr marL="0" marR="0" lvl="0" indent="0" algn="l" rtl="0">
              <a:lnSpc>
                <a:spcPct val="100000"/>
              </a:lnSpc>
              <a:spcBef>
                <a:spcPts val="1100"/>
              </a:spcBef>
              <a:spcAft>
                <a:spcPts val="0"/>
              </a:spcAft>
              <a:buClr>
                <a:srgbClr val="000000"/>
              </a:buClr>
              <a:buSzPts val="1200"/>
              <a:buFont typeface="Arial"/>
              <a:buNone/>
            </a:pPr>
            <a:r>
              <a:rPr lang="en" sz="1200" b="0" i="0" u="none" strike="noStrike" cap="none">
                <a:solidFill>
                  <a:schemeClr val="lt2"/>
                </a:solidFill>
                <a:latin typeface="Arial"/>
                <a:ea typeface="Arial"/>
                <a:cs typeface="Arial"/>
                <a:sym typeface="Arial"/>
              </a:rPr>
              <a:t>Drones detecting these landmarks can recalibrate their position, and then can track them between landmarks. The system simultaneously calculates drone’s positions and landmarks.</a:t>
            </a:r>
            <a:endParaRPr sz="1200" b="0" i="0" u="none" strike="noStrike" cap="none">
              <a:solidFill>
                <a:schemeClr val="lt2"/>
              </a:solidFill>
              <a:latin typeface="Arial"/>
              <a:ea typeface="Arial"/>
              <a:cs typeface="Arial"/>
              <a:sym typeface="Arial"/>
            </a:endParaRPr>
          </a:p>
        </p:txBody>
      </p:sp>
      <p:pic>
        <p:nvPicPr>
          <p:cNvPr id="361" name="Google Shape;361;p28"/>
          <p:cNvPicPr preferRelativeResize="0"/>
          <p:nvPr/>
        </p:nvPicPr>
        <p:blipFill rotWithShape="1">
          <a:blip r:embed="rId3">
            <a:alphaModFix/>
          </a:blip>
          <a:srcRect l="6403" r="20158"/>
          <a:stretch/>
        </p:blipFill>
        <p:spPr>
          <a:xfrm>
            <a:off x="4632900" y="1468250"/>
            <a:ext cx="4031876" cy="1700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5"/>
        <p:cNvGrpSpPr/>
        <p:nvPr/>
      </p:nvGrpSpPr>
      <p:grpSpPr>
        <a:xfrm>
          <a:off x="0" y="0"/>
          <a:ext cx="0" cy="0"/>
          <a:chOff x="0" y="0"/>
          <a:chExt cx="0" cy="0"/>
        </a:xfrm>
      </p:grpSpPr>
      <p:sp>
        <p:nvSpPr>
          <p:cNvPr id="366" name="Google Shape;36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Indoor Drone Sensors</a:t>
            </a:r>
            <a:endParaRPr sz="3600">
              <a:solidFill>
                <a:schemeClr val="dk2"/>
              </a:solidFill>
              <a:highlight>
                <a:schemeClr val="dk1"/>
              </a:highlight>
              <a:latin typeface="Arial"/>
              <a:ea typeface="Arial"/>
              <a:cs typeface="Arial"/>
              <a:sym typeface="Arial"/>
            </a:endParaRPr>
          </a:p>
        </p:txBody>
      </p:sp>
      <p:sp>
        <p:nvSpPr>
          <p:cNvPr id="367" name="Google Shape;367;p29"/>
          <p:cNvSpPr txBox="1">
            <a:spLocks noGrp="1"/>
          </p:cNvSpPr>
          <p:nvPr>
            <p:ph type="body" idx="1"/>
          </p:nvPr>
        </p:nvSpPr>
        <p:spPr>
          <a:xfrm>
            <a:off x="311701" y="1168842"/>
            <a:ext cx="3648000" cy="35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Thermal sensors: Provide the thermal imaging and infrared radiation to see through smoke.</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Electrochemical sensors: Detects gases such as carbon monoxide, nitrogen dioxide, hydrogen sulfide, sulfur dioxide, and ammonia.</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p:txBody>
      </p:sp>
      <p:sp>
        <p:nvSpPr>
          <p:cNvPr id="368" name="Google Shape;368;p29"/>
          <p:cNvSpPr txBox="1"/>
          <p:nvPr/>
        </p:nvSpPr>
        <p:spPr>
          <a:xfrm>
            <a:off x="4269850" y="4365266"/>
            <a:ext cx="4562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9" name="Google Shape;369;p29"/>
          <p:cNvPicPr preferRelativeResize="0"/>
          <p:nvPr/>
        </p:nvPicPr>
        <p:blipFill rotWithShape="1">
          <a:blip r:embed="rId3">
            <a:alphaModFix/>
          </a:blip>
          <a:srcRect/>
          <a:stretch/>
        </p:blipFill>
        <p:spPr>
          <a:xfrm>
            <a:off x="5403600" y="445025"/>
            <a:ext cx="2968650" cy="2230725"/>
          </a:xfrm>
          <a:prstGeom prst="rect">
            <a:avLst/>
          </a:prstGeom>
          <a:noFill/>
          <a:ln>
            <a:noFill/>
          </a:ln>
        </p:spPr>
      </p:pic>
      <p:pic>
        <p:nvPicPr>
          <p:cNvPr id="370" name="Google Shape;370;p29"/>
          <p:cNvPicPr preferRelativeResize="0"/>
          <p:nvPr/>
        </p:nvPicPr>
        <p:blipFill rotWithShape="1">
          <a:blip r:embed="rId4">
            <a:alphaModFix/>
          </a:blip>
          <a:srcRect/>
          <a:stretch/>
        </p:blipFill>
        <p:spPr>
          <a:xfrm>
            <a:off x="3822650" y="2944675"/>
            <a:ext cx="5009651" cy="187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Introduction to the Problem</a:t>
            </a:r>
            <a:endParaRPr sz="3600">
              <a:solidFill>
                <a:schemeClr val="dk2"/>
              </a:solidFill>
              <a:highlight>
                <a:schemeClr val="dk1"/>
              </a:highlight>
              <a:latin typeface="Arial"/>
              <a:ea typeface="Arial"/>
              <a:cs typeface="Arial"/>
              <a:sym typeface="Arial"/>
            </a:endParaRPr>
          </a:p>
        </p:txBody>
      </p:sp>
      <p:sp>
        <p:nvSpPr>
          <p:cNvPr id="76" name="Google Shape;76;p3"/>
          <p:cNvSpPr txBox="1">
            <a:spLocks noGrp="1"/>
          </p:cNvSpPr>
          <p:nvPr>
            <p:ph type="body" idx="1"/>
          </p:nvPr>
        </p:nvSpPr>
        <p:spPr>
          <a:xfrm>
            <a:off x="311700" y="1235525"/>
            <a:ext cx="4899600" cy="382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100">
                <a:solidFill>
                  <a:schemeClr val="dk2"/>
                </a:solidFill>
                <a:latin typeface="Arial"/>
                <a:ea typeface="Arial"/>
                <a:cs typeface="Arial"/>
                <a:sym typeface="Arial"/>
              </a:rPr>
              <a:t>First responders have difficulty seeing in some situations or finding and locating hazardous materials such as bombs and land mines. 5G technology will assess the scene before, during and after emergency events to assist first responders with real-time data, communications and tools. </a:t>
            </a:r>
            <a:endParaRPr sz="11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b="1">
                <a:solidFill>
                  <a:schemeClr val="lt2"/>
                </a:solidFill>
                <a:latin typeface="Arial"/>
                <a:ea typeface="Arial"/>
                <a:cs typeface="Arial"/>
                <a:sym typeface="Arial"/>
              </a:rPr>
              <a:t>Before</a:t>
            </a:r>
            <a:r>
              <a:rPr lang="en" sz="1100">
                <a:solidFill>
                  <a:schemeClr val="dk2"/>
                </a:solidFill>
                <a:latin typeface="Arial"/>
                <a:ea typeface="Arial"/>
                <a:cs typeface="Arial"/>
                <a:sym typeface="Arial"/>
              </a:rPr>
              <a:t> going into buildings on fire, for example, temperature sensors, carbon monoxide and smoke detectors, and cameras can transmit data to see what is happening. If the ceiling is collapsing or the air is not breathable, first responders can make better decisions. </a:t>
            </a:r>
            <a:endParaRPr sz="110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b="1">
                <a:solidFill>
                  <a:schemeClr val="lt2"/>
                </a:solidFill>
                <a:latin typeface="Arial"/>
                <a:ea typeface="Arial"/>
                <a:cs typeface="Arial"/>
                <a:sym typeface="Arial"/>
              </a:rPr>
              <a:t>During</a:t>
            </a:r>
            <a:r>
              <a:rPr lang="en" sz="1100">
                <a:solidFill>
                  <a:schemeClr val="dk2"/>
                </a:solidFill>
                <a:latin typeface="Arial"/>
                <a:ea typeface="Arial"/>
                <a:cs typeface="Arial"/>
                <a:sym typeface="Arial"/>
              </a:rPr>
              <a:t> the emergency events, location signals and sensor data can be relayed in real-time to keep track of their movements and environment. </a:t>
            </a:r>
            <a:endParaRPr sz="1100">
              <a:solidFill>
                <a:schemeClr val="dk2"/>
              </a:solidFill>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b="1">
                <a:solidFill>
                  <a:schemeClr val="lt2"/>
                </a:solidFill>
                <a:latin typeface="Arial"/>
                <a:ea typeface="Arial"/>
                <a:cs typeface="Arial"/>
                <a:sym typeface="Arial"/>
              </a:rPr>
              <a:t>After</a:t>
            </a:r>
            <a:r>
              <a:rPr lang="en" sz="1100">
                <a:solidFill>
                  <a:schemeClr val="dk2"/>
                </a:solidFill>
                <a:latin typeface="Arial"/>
                <a:ea typeface="Arial"/>
                <a:cs typeface="Arial"/>
                <a:sym typeface="Arial"/>
              </a:rPr>
              <a:t> the event, first responders will be able to get additional information such as traffic conditions for ambulances to get to the hospital. </a:t>
            </a:r>
            <a:endParaRPr sz="11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r>
              <a:rPr lang="en" sz="1100">
                <a:solidFill>
                  <a:schemeClr val="dk2"/>
                </a:solidFill>
                <a:latin typeface="Arial"/>
                <a:ea typeface="Arial"/>
                <a:cs typeface="Arial"/>
                <a:sym typeface="Arial"/>
              </a:rPr>
              <a:t>The tracking system will have features that can also be deployed for military use.</a:t>
            </a:r>
            <a:endParaRPr sz="11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1200"/>
              </a:spcAft>
              <a:buSzPts val="1800"/>
              <a:buNone/>
            </a:pPr>
            <a:endParaRPr sz="1000"/>
          </a:p>
        </p:txBody>
      </p:sp>
      <p:pic>
        <p:nvPicPr>
          <p:cNvPr id="77" name="Google Shape;77;p3"/>
          <p:cNvPicPr preferRelativeResize="0"/>
          <p:nvPr/>
        </p:nvPicPr>
        <p:blipFill rotWithShape="1">
          <a:blip r:embed="rId3">
            <a:alphaModFix/>
          </a:blip>
          <a:srcRect/>
          <a:stretch/>
        </p:blipFill>
        <p:spPr>
          <a:xfrm>
            <a:off x="7194650" y="1513525"/>
            <a:ext cx="1768825" cy="1370801"/>
          </a:xfrm>
          <a:prstGeom prst="rect">
            <a:avLst/>
          </a:prstGeom>
          <a:noFill/>
          <a:ln>
            <a:noFill/>
          </a:ln>
        </p:spPr>
      </p:pic>
      <p:pic>
        <p:nvPicPr>
          <p:cNvPr id="78" name="Google Shape;78;p3"/>
          <p:cNvPicPr preferRelativeResize="0"/>
          <p:nvPr/>
        </p:nvPicPr>
        <p:blipFill rotWithShape="1">
          <a:blip r:embed="rId4">
            <a:alphaModFix/>
          </a:blip>
          <a:srcRect l="13483" t="13606" r="17999" b="13622"/>
          <a:stretch/>
        </p:blipFill>
        <p:spPr>
          <a:xfrm>
            <a:off x="5211354" y="1513525"/>
            <a:ext cx="1864546" cy="1319574"/>
          </a:xfrm>
          <a:prstGeom prst="rect">
            <a:avLst/>
          </a:prstGeom>
          <a:noFill/>
          <a:ln>
            <a:noFill/>
          </a:ln>
        </p:spPr>
      </p:pic>
      <p:pic>
        <p:nvPicPr>
          <p:cNvPr id="79" name="Google Shape;79;p3"/>
          <p:cNvPicPr preferRelativeResize="0"/>
          <p:nvPr/>
        </p:nvPicPr>
        <p:blipFill rotWithShape="1">
          <a:blip r:embed="rId5">
            <a:alphaModFix/>
          </a:blip>
          <a:srcRect/>
          <a:stretch/>
        </p:blipFill>
        <p:spPr>
          <a:xfrm flipH="1">
            <a:off x="5824576" y="3021650"/>
            <a:ext cx="2377050" cy="1581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4"/>
        <p:cNvGrpSpPr/>
        <p:nvPr/>
      </p:nvGrpSpPr>
      <p:grpSpPr>
        <a:xfrm>
          <a:off x="0" y="0"/>
          <a:ext cx="0" cy="0"/>
          <a:chOff x="0" y="0"/>
          <a:chExt cx="0" cy="0"/>
        </a:xfrm>
      </p:grpSpPr>
      <p:sp>
        <p:nvSpPr>
          <p:cNvPr id="375" name="Google Shape;375;p30"/>
          <p:cNvSpPr txBox="1">
            <a:spLocks noGrp="1"/>
          </p:cNvSpPr>
          <p:nvPr>
            <p:ph type="title"/>
          </p:nvPr>
        </p:nvSpPr>
        <p:spPr>
          <a:xfrm>
            <a:off x="311700" y="226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a:solidFill>
                  <a:schemeClr val="dk2"/>
                </a:solidFill>
                <a:latin typeface="Arial"/>
                <a:ea typeface="Arial"/>
                <a:cs typeface="Arial"/>
                <a:sym typeface="Arial"/>
              </a:rPr>
              <a:t>First Responder Tracker GUI</a:t>
            </a:r>
            <a:endParaRPr sz="3600">
              <a:solidFill>
                <a:schemeClr val="dk2"/>
              </a:solidFill>
              <a:latin typeface="Arial"/>
              <a:ea typeface="Arial"/>
              <a:cs typeface="Arial"/>
              <a:sym typeface="Arial"/>
            </a:endParaRPr>
          </a:p>
        </p:txBody>
      </p:sp>
      <p:sp>
        <p:nvSpPr>
          <p:cNvPr id="376" name="Google Shape;376;p30"/>
          <p:cNvSpPr txBox="1">
            <a:spLocks noGrp="1"/>
          </p:cNvSpPr>
          <p:nvPr>
            <p:ph type="body" idx="1"/>
          </p:nvPr>
        </p:nvSpPr>
        <p:spPr>
          <a:xfrm>
            <a:off x="1653775" y="4471800"/>
            <a:ext cx="57042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600"/>
              </a:spcBef>
              <a:spcAft>
                <a:spcPts val="0"/>
              </a:spcAft>
              <a:buSzPts val="1800"/>
              <a:buNone/>
            </a:pPr>
            <a:r>
              <a:rPr lang="en" sz="1200" u="sng">
                <a:solidFill>
                  <a:schemeClr val="hlink"/>
                </a:solidFill>
                <a:latin typeface="Arial"/>
                <a:ea typeface="Arial"/>
                <a:cs typeface="Arial"/>
                <a:sym typeface="Arial"/>
                <a:hlinkClick r:id="rId3"/>
              </a:rPr>
              <a:t>https://youtu.be/kmizSvZMxwA</a:t>
            </a:r>
            <a:endParaRPr sz="1200">
              <a:solidFill>
                <a:schemeClr val="dk2"/>
              </a:solidFill>
              <a:latin typeface="Arial"/>
              <a:ea typeface="Arial"/>
              <a:cs typeface="Arial"/>
              <a:sym typeface="Arial"/>
            </a:endParaRPr>
          </a:p>
        </p:txBody>
      </p:sp>
      <p:pic>
        <p:nvPicPr>
          <p:cNvPr id="377" name="Google Shape;377;p30"/>
          <p:cNvPicPr preferRelativeResize="0"/>
          <p:nvPr/>
        </p:nvPicPr>
        <p:blipFill rotWithShape="1">
          <a:blip r:embed="rId4">
            <a:alphaModFix/>
          </a:blip>
          <a:srcRect/>
          <a:stretch/>
        </p:blipFill>
        <p:spPr>
          <a:xfrm>
            <a:off x="1719899" y="967443"/>
            <a:ext cx="5704201" cy="32086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5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Future Work</a:t>
            </a:r>
            <a:endParaRPr sz="3600">
              <a:solidFill>
                <a:schemeClr val="dk2"/>
              </a:solidFill>
              <a:highlight>
                <a:schemeClr val="dk1"/>
              </a:highlight>
              <a:latin typeface="Arial"/>
              <a:ea typeface="Arial"/>
              <a:cs typeface="Arial"/>
              <a:sym typeface="Arial"/>
            </a:endParaRPr>
          </a:p>
        </p:txBody>
      </p:sp>
      <p:sp>
        <p:nvSpPr>
          <p:cNvPr id="383" name="Google Shape;383;p31"/>
          <p:cNvSpPr txBox="1">
            <a:spLocks noGrp="1"/>
          </p:cNvSpPr>
          <p:nvPr>
            <p:ph type="body" idx="1"/>
          </p:nvPr>
        </p:nvSpPr>
        <p:spPr>
          <a:xfrm>
            <a:off x="311700" y="1396375"/>
            <a:ext cx="6342600" cy="3172500"/>
          </a:xfrm>
          <a:prstGeom prst="rect">
            <a:avLst/>
          </a:prstGeom>
          <a:noFill/>
          <a:ln>
            <a:noFill/>
          </a:ln>
        </p:spPr>
        <p:txBody>
          <a:bodyPr spcFirstLastPara="1" wrap="square" lIns="91425" tIns="91425" rIns="91425" bIns="91425" anchor="t" anchorCtr="0">
            <a:normAutofit/>
          </a:bodyPr>
          <a:lstStyle/>
          <a:p>
            <a:pPr marL="457200" lvl="0" indent="-304800" algn="l" rtl="0">
              <a:lnSpc>
                <a:spcPct val="115000"/>
              </a:lnSpc>
              <a:spcBef>
                <a:spcPts val="600"/>
              </a:spcBef>
              <a:spcAft>
                <a:spcPts val="0"/>
              </a:spcAft>
              <a:buClr>
                <a:schemeClr val="dk2"/>
              </a:buClr>
              <a:buSzPts val="1200"/>
              <a:buFont typeface="Arial"/>
              <a:buChar char="●"/>
            </a:pPr>
            <a:r>
              <a:rPr lang="en" sz="1200">
                <a:solidFill>
                  <a:schemeClr val="dk2"/>
                </a:solidFill>
                <a:latin typeface="Arial"/>
                <a:ea typeface="Arial"/>
                <a:cs typeface="Arial"/>
                <a:sym typeface="Arial"/>
              </a:rPr>
              <a:t>Enable 5G connections by satellites and aircraft to allow access in remote areas.</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Move to a stand alone 5G architecture.</a:t>
            </a:r>
            <a:endParaRPr sz="1200">
              <a:solidFill>
                <a:schemeClr val="dk2"/>
              </a:solidFill>
              <a:latin typeface="Arial"/>
              <a:ea typeface="Arial"/>
              <a:cs typeface="Arial"/>
              <a:sym typeface="Arial"/>
            </a:endParaRPr>
          </a:p>
          <a:p>
            <a:pPr marL="457200" lvl="0" indent="-304800" algn="l" rtl="0">
              <a:lnSpc>
                <a:spcPct val="115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Employ 6G technologies for even faster connections, data processing and reduced latency.</a:t>
            </a: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p:txBody>
      </p:sp>
      <p:pic>
        <p:nvPicPr>
          <p:cNvPr id="384" name="Google Shape;384;p31"/>
          <p:cNvPicPr preferRelativeResize="0"/>
          <p:nvPr/>
        </p:nvPicPr>
        <p:blipFill rotWithShape="1">
          <a:blip r:embed="rId3">
            <a:alphaModFix/>
          </a:blip>
          <a:srcRect/>
          <a:stretch/>
        </p:blipFill>
        <p:spPr>
          <a:xfrm>
            <a:off x="6996551" y="225125"/>
            <a:ext cx="1835752" cy="1104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8"/>
        <p:cNvGrpSpPr/>
        <p:nvPr/>
      </p:nvGrpSpPr>
      <p:grpSpPr>
        <a:xfrm>
          <a:off x="0" y="0"/>
          <a:ext cx="0" cy="0"/>
          <a:chOff x="0" y="0"/>
          <a:chExt cx="0" cy="0"/>
        </a:xfrm>
      </p:grpSpPr>
      <p:sp>
        <p:nvSpPr>
          <p:cNvPr id="389" name="Google Shape;389;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Conclusion</a:t>
            </a:r>
            <a:endParaRPr sz="3600">
              <a:solidFill>
                <a:schemeClr val="dk2"/>
              </a:solidFill>
              <a:highlight>
                <a:schemeClr val="dk1"/>
              </a:highlight>
              <a:latin typeface="Arial"/>
              <a:ea typeface="Arial"/>
              <a:cs typeface="Arial"/>
              <a:sym typeface="Arial"/>
            </a:endParaRPr>
          </a:p>
        </p:txBody>
      </p:sp>
      <p:sp>
        <p:nvSpPr>
          <p:cNvPr id="390" name="Google Shape;390;p32"/>
          <p:cNvSpPr txBox="1">
            <a:spLocks noGrp="1"/>
          </p:cNvSpPr>
          <p:nvPr>
            <p:ph type="body" idx="1"/>
          </p:nvPr>
        </p:nvSpPr>
        <p:spPr>
          <a:xfrm>
            <a:off x="311700" y="1396375"/>
            <a:ext cx="8520600" cy="317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600"/>
              </a:spcBef>
              <a:spcAft>
                <a:spcPts val="0"/>
              </a:spcAft>
              <a:buSzPts val="1800"/>
              <a:buNone/>
            </a:pPr>
            <a:r>
              <a:rPr lang="en" sz="1200">
                <a:solidFill>
                  <a:schemeClr val="dk2"/>
                </a:solidFill>
                <a:latin typeface="Arial"/>
                <a:ea typeface="Arial"/>
                <a:cs typeface="Arial"/>
                <a:sym typeface="Arial"/>
              </a:rPr>
              <a:t>The First Responder Tracker system will allow emergency personnel to safely gather real-time information to assess and assist their responses to dangerous situations using 5G technologies. This will help to improve outcomes for first responders and save lives.</a:t>
            </a:r>
            <a:endParaRPr sz="12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200">
              <a:solidFill>
                <a:schemeClr val="dk2"/>
              </a:solidFill>
              <a:latin typeface="Arial"/>
              <a:ea typeface="Arial"/>
              <a:cs typeface="Arial"/>
              <a:sym typeface="Arial"/>
            </a:endParaRPr>
          </a:p>
        </p:txBody>
      </p:sp>
      <p:pic>
        <p:nvPicPr>
          <p:cNvPr id="391" name="Google Shape;391;p32"/>
          <p:cNvPicPr preferRelativeResize="0"/>
          <p:nvPr/>
        </p:nvPicPr>
        <p:blipFill rotWithShape="1">
          <a:blip r:embed="rId3">
            <a:alphaModFix/>
          </a:blip>
          <a:srcRect/>
          <a:stretch/>
        </p:blipFill>
        <p:spPr>
          <a:xfrm>
            <a:off x="311700" y="3125775"/>
            <a:ext cx="1505274" cy="992576"/>
          </a:xfrm>
          <a:prstGeom prst="rect">
            <a:avLst/>
          </a:prstGeom>
          <a:noFill/>
          <a:ln>
            <a:noFill/>
          </a:ln>
        </p:spPr>
      </p:pic>
      <p:pic>
        <p:nvPicPr>
          <p:cNvPr id="392" name="Google Shape;392;p32"/>
          <p:cNvPicPr preferRelativeResize="0"/>
          <p:nvPr/>
        </p:nvPicPr>
        <p:blipFill rotWithShape="1">
          <a:blip r:embed="rId4">
            <a:alphaModFix/>
          </a:blip>
          <a:srcRect/>
          <a:stretch/>
        </p:blipFill>
        <p:spPr>
          <a:xfrm>
            <a:off x="5867200" y="2456600"/>
            <a:ext cx="2381951" cy="1661751"/>
          </a:xfrm>
          <a:prstGeom prst="rect">
            <a:avLst/>
          </a:prstGeom>
          <a:noFill/>
          <a:ln>
            <a:noFill/>
          </a:ln>
        </p:spPr>
      </p:pic>
      <p:pic>
        <p:nvPicPr>
          <p:cNvPr id="393" name="Google Shape;393;p32"/>
          <p:cNvPicPr preferRelativeResize="0"/>
          <p:nvPr/>
        </p:nvPicPr>
        <p:blipFill rotWithShape="1">
          <a:blip r:embed="rId5">
            <a:alphaModFix/>
          </a:blip>
          <a:srcRect/>
          <a:stretch/>
        </p:blipFill>
        <p:spPr>
          <a:xfrm>
            <a:off x="3645100" y="2631075"/>
            <a:ext cx="2028800" cy="1487277"/>
          </a:xfrm>
          <a:prstGeom prst="rect">
            <a:avLst/>
          </a:prstGeom>
          <a:noFill/>
          <a:ln>
            <a:noFill/>
          </a:ln>
        </p:spPr>
      </p:pic>
      <p:pic>
        <p:nvPicPr>
          <p:cNvPr id="394" name="Google Shape;394;p32"/>
          <p:cNvPicPr preferRelativeResize="0"/>
          <p:nvPr/>
        </p:nvPicPr>
        <p:blipFill rotWithShape="1">
          <a:blip r:embed="rId6">
            <a:alphaModFix/>
          </a:blip>
          <a:srcRect l="3869" t="21184" r="3105" b="30"/>
          <a:stretch/>
        </p:blipFill>
        <p:spPr>
          <a:xfrm>
            <a:off x="1907075" y="2920325"/>
            <a:ext cx="1558651" cy="1198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
        <p:cNvGrpSpPr/>
        <p:nvPr/>
      </p:nvGrpSpPr>
      <p:grpSpPr>
        <a:xfrm>
          <a:off x="0" y="0"/>
          <a:ext cx="0" cy="0"/>
          <a:chOff x="0" y="0"/>
          <a:chExt cx="0" cy="0"/>
        </a:xfrm>
      </p:grpSpPr>
      <p:sp>
        <p:nvSpPr>
          <p:cNvPr id="84" name="Google Shape;84;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First Responder Tracker Solution &amp; Features</a:t>
            </a:r>
            <a:endParaRPr sz="3600">
              <a:solidFill>
                <a:schemeClr val="dk2"/>
              </a:solidFill>
              <a:highlight>
                <a:schemeClr val="dk1"/>
              </a:highlight>
              <a:latin typeface="Arial"/>
              <a:ea typeface="Arial"/>
              <a:cs typeface="Arial"/>
              <a:sym typeface="Arial"/>
            </a:endParaRPr>
          </a:p>
        </p:txBody>
      </p:sp>
      <p:sp>
        <p:nvSpPr>
          <p:cNvPr id="85" name="Google Shape;85;p4"/>
          <p:cNvSpPr txBox="1">
            <a:spLocks noGrp="1"/>
          </p:cNvSpPr>
          <p:nvPr>
            <p:ph type="body" idx="1"/>
          </p:nvPr>
        </p:nvSpPr>
        <p:spPr>
          <a:xfrm>
            <a:off x="311700" y="1302650"/>
            <a:ext cx="3475500" cy="384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200">
                <a:solidFill>
                  <a:schemeClr val="dk2"/>
                </a:solidFill>
                <a:latin typeface="Arial"/>
                <a:ea typeface="Arial"/>
                <a:cs typeface="Arial"/>
                <a:sym typeface="Arial"/>
              </a:rPr>
              <a:t>The solution will be the First Responder Tracker system. 5G technology will enable faster data transmission from sensors, cameras, and detection devices for real-time analytics and better decision-making. </a:t>
            </a: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r>
              <a:rPr lang="en" sz="1200">
                <a:solidFill>
                  <a:schemeClr val="dk2"/>
                </a:solidFill>
                <a:latin typeface="Arial"/>
                <a:ea typeface="Arial"/>
                <a:cs typeface="Arial"/>
                <a:sym typeface="Arial"/>
              </a:rPr>
              <a:t>The market segment targets will be the federal government with the National Guard and military, and local governments with first responders.Monetization will focus on these target audiences. </a:t>
            </a: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r>
              <a:rPr lang="en" sz="1200">
                <a:solidFill>
                  <a:schemeClr val="dk2"/>
                </a:solidFill>
                <a:latin typeface="Arial"/>
                <a:ea typeface="Arial"/>
                <a:cs typeface="Arial"/>
                <a:sym typeface="Arial"/>
              </a:rPr>
              <a:t>Features will include mobile apps with multi-gas sensor detection readings, mapping indoors with thermal viewing, real-time traffic updates, and even landmine detection.</a:t>
            </a:r>
            <a:endParaRPr sz="1200">
              <a:solidFill>
                <a:schemeClr val="dk2"/>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endParaRPr sz="1100">
              <a:solidFill>
                <a:schemeClr val="dk2"/>
              </a:solidFill>
              <a:latin typeface="Arial"/>
              <a:ea typeface="Arial"/>
              <a:cs typeface="Arial"/>
              <a:sym typeface="Arial"/>
            </a:endParaRPr>
          </a:p>
        </p:txBody>
      </p:sp>
      <p:pic>
        <p:nvPicPr>
          <p:cNvPr id="86" name="Google Shape;86;p4"/>
          <p:cNvPicPr preferRelativeResize="0"/>
          <p:nvPr/>
        </p:nvPicPr>
        <p:blipFill rotWithShape="1">
          <a:blip r:embed="rId3">
            <a:alphaModFix/>
          </a:blip>
          <a:srcRect/>
          <a:stretch/>
        </p:blipFill>
        <p:spPr>
          <a:xfrm>
            <a:off x="5712874" y="1396387"/>
            <a:ext cx="3119425" cy="1634576"/>
          </a:xfrm>
          <a:prstGeom prst="rect">
            <a:avLst/>
          </a:prstGeom>
          <a:noFill/>
          <a:ln>
            <a:noFill/>
          </a:ln>
        </p:spPr>
      </p:pic>
      <p:pic>
        <p:nvPicPr>
          <p:cNvPr id="87" name="Google Shape;87;p4"/>
          <p:cNvPicPr preferRelativeResize="0"/>
          <p:nvPr/>
        </p:nvPicPr>
        <p:blipFill rotWithShape="1">
          <a:blip r:embed="rId4">
            <a:alphaModFix/>
          </a:blip>
          <a:srcRect/>
          <a:stretch/>
        </p:blipFill>
        <p:spPr>
          <a:xfrm>
            <a:off x="3866108" y="1396387"/>
            <a:ext cx="1653480" cy="1634575"/>
          </a:xfrm>
          <a:prstGeom prst="rect">
            <a:avLst/>
          </a:prstGeom>
          <a:noFill/>
          <a:ln>
            <a:noFill/>
          </a:ln>
        </p:spPr>
      </p:pic>
      <p:pic>
        <p:nvPicPr>
          <p:cNvPr id="88" name="Google Shape;88;p4"/>
          <p:cNvPicPr preferRelativeResize="0"/>
          <p:nvPr/>
        </p:nvPicPr>
        <p:blipFill rotWithShape="1">
          <a:blip r:embed="rId5">
            <a:alphaModFix/>
          </a:blip>
          <a:srcRect/>
          <a:stretch/>
        </p:blipFill>
        <p:spPr>
          <a:xfrm>
            <a:off x="7472022" y="3216325"/>
            <a:ext cx="1360278" cy="1584600"/>
          </a:xfrm>
          <a:prstGeom prst="rect">
            <a:avLst/>
          </a:prstGeom>
          <a:noFill/>
          <a:ln>
            <a:noFill/>
          </a:ln>
        </p:spPr>
      </p:pic>
      <p:pic>
        <p:nvPicPr>
          <p:cNvPr id="89" name="Google Shape;89;p4"/>
          <p:cNvPicPr preferRelativeResize="0"/>
          <p:nvPr/>
        </p:nvPicPr>
        <p:blipFill rotWithShape="1">
          <a:blip r:embed="rId6">
            <a:alphaModFix/>
          </a:blip>
          <a:srcRect l="39405" t="4014" r="4554" b="3664"/>
          <a:stretch/>
        </p:blipFill>
        <p:spPr>
          <a:xfrm>
            <a:off x="5639275" y="3216326"/>
            <a:ext cx="1653499" cy="1584600"/>
          </a:xfrm>
          <a:prstGeom prst="rect">
            <a:avLst/>
          </a:prstGeom>
          <a:noFill/>
          <a:ln w="19050" cap="flat" cmpd="sng">
            <a:solidFill>
              <a:schemeClr val="lt1"/>
            </a:solidFill>
            <a:prstDash val="solid"/>
            <a:round/>
            <a:headEnd type="none" w="sm" len="sm"/>
            <a:tailEnd type="none" w="sm" len="sm"/>
          </a:ln>
        </p:spPr>
      </p:pic>
      <p:pic>
        <p:nvPicPr>
          <p:cNvPr id="90" name="Google Shape;90;p4"/>
          <p:cNvPicPr preferRelativeResize="0"/>
          <p:nvPr/>
        </p:nvPicPr>
        <p:blipFill rotWithShape="1">
          <a:blip r:embed="rId7">
            <a:alphaModFix/>
          </a:blip>
          <a:srcRect/>
          <a:stretch/>
        </p:blipFill>
        <p:spPr>
          <a:xfrm>
            <a:off x="3866097" y="3216325"/>
            <a:ext cx="1520779" cy="1584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latin typeface="Arial"/>
                <a:ea typeface="Arial"/>
                <a:cs typeface="Arial"/>
                <a:sym typeface="Arial"/>
              </a:rPr>
              <a:t>5G Diagram</a:t>
            </a:r>
            <a:endParaRPr sz="3600">
              <a:solidFill>
                <a:schemeClr val="dk2"/>
              </a:solidFill>
              <a:latin typeface="Arial"/>
              <a:ea typeface="Arial"/>
              <a:cs typeface="Arial"/>
              <a:sym typeface="Arial"/>
            </a:endParaRPr>
          </a:p>
        </p:txBody>
      </p:sp>
      <p:sp>
        <p:nvSpPr>
          <p:cNvPr id="96" name="Google Shape;96;p5"/>
          <p:cNvSpPr txBox="1">
            <a:spLocks noGrp="1"/>
          </p:cNvSpPr>
          <p:nvPr>
            <p:ph type="body" idx="1"/>
          </p:nvPr>
        </p:nvSpPr>
        <p:spPr>
          <a:xfrm>
            <a:off x="311700" y="1396375"/>
            <a:ext cx="8520600" cy="3172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600"/>
              </a:spcBef>
              <a:spcAft>
                <a:spcPts val="0"/>
              </a:spcAft>
              <a:buSzPts val="1800"/>
              <a:buNone/>
            </a:pPr>
            <a:endParaRPr sz="1400">
              <a:solidFill>
                <a:srgbClr val="000000"/>
              </a:solidFill>
              <a:latin typeface="Arial"/>
              <a:ea typeface="Arial"/>
              <a:cs typeface="Arial"/>
              <a:sym typeface="Arial"/>
            </a:endParaRPr>
          </a:p>
          <a:p>
            <a:pPr marL="0" lvl="0" indent="0" algn="l" rtl="0">
              <a:lnSpc>
                <a:spcPct val="115000"/>
              </a:lnSpc>
              <a:spcBef>
                <a:spcPts val="600"/>
              </a:spcBef>
              <a:spcAft>
                <a:spcPts val="0"/>
              </a:spcAft>
              <a:buSzPts val="1800"/>
              <a:buNone/>
            </a:pPr>
            <a:endParaRPr sz="1750"/>
          </a:p>
        </p:txBody>
      </p:sp>
      <p:pic>
        <p:nvPicPr>
          <p:cNvPr id="97" name="Google Shape;97;p5"/>
          <p:cNvPicPr preferRelativeResize="0"/>
          <p:nvPr/>
        </p:nvPicPr>
        <p:blipFill rotWithShape="1">
          <a:blip r:embed="rId3">
            <a:alphaModFix/>
          </a:blip>
          <a:srcRect/>
          <a:stretch/>
        </p:blipFill>
        <p:spPr>
          <a:xfrm>
            <a:off x="3100425" y="656608"/>
            <a:ext cx="1200256" cy="800171"/>
          </a:xfrm>
          <a:prstGeom prst="rect">
            <a:avLst/>
          </a:prstGeom>
          <a:noFill/>
          <a:ln>
            <a:noFill/>
          </a:ln>
        </p:spPr>
      </p:pic>
      <p:pic>
        <p:nvPicPr>
          <p:cNvPr id="98" name="Google Shape;98;p5"/>
          <p:cNvPicPr preferRelativeResize="0"/>
          <p:nvPr/>
        </p:nvPicPr>
        <p:blipFill rotWithShape="1">
          <a:blip r:embed="rId4">
            <a:alphaModFix/>
          </a:blip>
          <a:srcRect/>
          <a:stretch/>
        </p:blipFill>
        <p:spPr>
          <a:xfrm>
            <a:off x="3043350" y="1641000"/>
            <a:ext cx="2159750" cy="1361075"/>
          </a:xfrm>
          <a:prstGeom prst="rect">
            <a:avLst/>
          </a:prstGeom>
          <a:noFill/>
          <a:ln>
            <a:noFill/>
          </a:ln>
        </p:spPr>
      </p:pic>
      <p:pic>
        <p:nvPicPr>
          <p:cNvPr id="99" name="Google Shape;99;p5"/>
          <p:cNvPicPr preferRelativeResize="0"/>
          <p:nvPr/>
        </p:nvPicPr>
        <p:blipFill rotWithShape="1">
          <a:blip r:embed="rId5">
            <a:alphaModFix/>
          </a:blip>
          <a:srcRect l="11204"/>
          <a:stretch/>
        </p:blipFill>
        <p:spPr>
          <a:xfrm>
            <a:off x="362825" y="2390947"/>
            <a:ext cx="1518076" cy="1139775"/>
          </a:xfrm>
          <a:prstGeom prst="rect">
            <a:avLst/>
          </a:prstGeom>
          <a:noFill/>
          <a:ln>
            <a:noFill/>
          </a:ln>
        </p:spPr>
      </p:pic>
      <p:pic>
        <p:nvPicPr>
          <p:cNvPr id="100" name="Google Shape;100;p5"/>
          <p:cNvPicPr preferRelativeResize="0"/>
          <p:nvPr/>
        </p:nvPicPr>
        <p:blipFill rotWithShape="1">
          <a:blip r:embed="rId6">
            <a:alphaModFix/>
          </a:blip>
          <a:srcRect/>
          <a:stretch/>
        </p:blipFill>
        <p:spPr>
          <a:xfrm>
            <a:off x="6122113" y="895850"/>
            <a:ext cx="2645651" cy="1763775"/>
          </a:xfrm>
          <a:prstGeom prst="rect">
            <a:avLst/>
          </a:prstGeom>
          <a:noFill/>
          <a:ln>
            <a:noFill/>
          </a:ln>
        </p:spPr>
      </p:pic>
      <p:sp>
        <p:nvSpPr>
          <p:cNvPr id="101" name="Google Shape;101;p5"/>
          <p:cNvSpPr txBox="1"/>
          <p:nvPr/>
        </p:nvSpPr>
        <p:spPr>
          <a:xfrm>
            <a:off x="180100" y="4095725"/>
            <a:ext cx="2091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6D9EEB"/>
              </a:solidFill>
              <a:latin typeface="Arial"/>
              <a:ea typeface="Arial"/>
              <a:cs typeface="Arial"/>
              <a:sym typeface="Arial"/>
            </a:endParaRPr>
          </a:p>
        </p:txBody>
      </p:sp>
      <p:pic>
        <p:nvPicPr>
          <p:cNvPr id="102" name="Google Shape;102;p5"/>
          <p:cNvPicPr preferRelativeResize="0"/>
          <p:nvPr/>
        </p:nvPicPr>
        <p:blipFill rotWithShape="1">
          <a:blip r:embed="rId7">
            <a:alphaModFix/>
          </a:blip>
          <a:srcRect/>
          <a:stretch/>
        </p:blipFill>
        <p:spPr>
          <a:xfrm>
            <a:off x="2647997" y="3279024"/>
            <a:ext cx="840324" cy="1262728"/>
          </a:xfrm>
          <a:prstGeom prst="rect">
            <a:avLst/>
          </a:prstGeom>
          <a:noFill/>
          <a:ln>
            <a:noFill/>
          </a:ln>
        </p:spPr>
      </p:pic>
      <p:pic>
        <p:nvPicPr>
          <p:cNvPr id="103" name="Google Shape;103;p5"/>
          <p:cNvPicPr preferRelativeResize="0"/>
          <p:nvPr/>
        </p:nvPicPr>
        <p:blipFill rotWithShape="1">
          <a:blip r:embed="rId8">
            <a:alphaModFix/>
          </a:blip>
          <a:srcRect l="44204" r="8639" b="33633"/>
          <a:stretch/>
        </p:blipFill>
        <p:spPr>
          <a:xfrm>
            <a:off x="6244750" y="1926713"/>
            <a:ext cx="923950" cy="928500"/>
          </a:xfrm>
          <a:prstGeom prst="rect">
            <a:avLst/>
          </a:prstGeom>
          <a:noFill/>
          <a:ln>
            <a:noFill/>
          </a:ln>
        </p:spPr>
      </p:pic>
      <p:cxnSp>
        <p:nvCxnSpPr>
          <p:cNvPr id="104" name="Google Shape;104;p5"/>
          <p:cNvCxnSpPr>
            <a:endCxn id="97" idx="1"/>
          </p:cNvCxnSpPr>
          <p:nvPr/>
        </p:nvCxnSpPr>
        <p:spPr>
          <a:xfrm rot="10800000" flipH="1">
            <a:off x="1879125" y="1056694"/>
            <a:ext cx="1221300" cy="1372800"/>
          </a:xfrm>
          <a:prstGeom prst="straightConnector1">
            <a:avLst/>
          </a:prstGeom>
          <a:noFill/>
          <a:ln w="9525" cap="flat" cmpd="sng">
            <a:solidFill>
              <a:schemeClr val="dk2"/>
            </a:solidFill>
            <a:prstDash val="solid"/>
            <a:round/>
            <a:headEnd type="none" w="sm" len="sm"/>
            <a:tailEnd type="triangle" w="med" len="med"/>
          </a:ln>
        </p:spPr>
      </p:cxnSp>
      <p:cxnSp>
        <p:nvCxnSpPr>
          <p:cNvPr id="105" name="Google Shape;105;p5"/>
          <p:cNvCxnSpPr>
            <a:stCxn id="97" idx="3"/>
            <a:endCxn id="100" idx="1"/>
          </p:cNvCxnSpPr>
          <p:nvPr/>
        </p:nvCxnSpPr>
        <p:spPr>
          <a:xfrm>
            <a:off x="4300681" y="1056694"/>
            <a:ext cx="1821300" cy="720900"/>
          </a:xfrm>
          <a:prstGeom prst="straightConnector1">
            <a:avLst/>
          </a:prstGeom>
          <a:noFill/>
          <a:ln w="9525" cap="flat" cmpd="sng">
            <a:solidFill>
              <a:schemeClr val="dk2"/>
            </a:solidFill>
            <a:prstDash val="solid"/>
            <a:round/>
            <a:headEnd type="none" w="sm" len="sm"/>
            <a:tailEnd type="triangle" w="med" len="med"/>
          </a:ln>
        </p:spPr>
      </p:cxnSp>
      <p:cxnSp>
        <p:nvCxnSpPr>
          <p:cNvPr id="106" name="Google Shape;106;p5"/>
          <p:cNvCxnSpPr/>
          <p:nvPr/>
        </p:nvCxnSpPr>
        <p:spPr>
          <a:xfrm flipH="1">
            <a:off x="2764850" y="1220925"/>
            <a:ext cx="335100" cy="2070300"/>
          </a:xfrm>
          <a:prstGeom prst="straightConnector1">
            <a:avLst/>
          </a:prstGeom>
          <a:noFill/>
          <a:ln w="9525" cap="flat" cmpd="sng">
            <a:solidFill>
              <a:schemeClr val="dk2"/>
            </a:solidFill>
            <a:prstDash val="solid"/>
            <a:round/>
            <a:headEnd type="none" w="sm" len="sm"/>
            <a:tailEnd type="triangle" w="med" len="med"/>
          </a:ln>
        </p:spPr>
      </p:cxnSp>
      <p:cxnSp>
        <p:nvCxnSpPr>
          <p:cNvPr id="107" name="Google Shape;107;p5"/>
          <p:cNvCxnSpPr>
            <a:stCxn id="97" idx="2"/>
          </p:cNvCxnSpPr>
          <p:nvPr/>
        </p:nvCxnSpPr>
        <p:spPr>
          <a:xfrm>
            <a:off x="3700553" y="1456779"/>
            <a:ext cx="17100" cy="205800"/>
          </a:xfrm>
          <a:prstGeom prst="straightConnector1">
            <a:avLst/>
          </a:prstGeom>
          <a:noFill/>
          <a:ln w="9525" cap="flat" cmpd="sng">
            <a:solidFill>
              <a:schemeClr val="dk2"/>
            </a:solidFill>
            <a:prstDash val="solid"/>
            <a:round/>
            <a:headEnd type="none" w="sm" len="sm"/>
            <a:tailEnd type="triangle" w="med" len="med"/>
          </a:ln>
        </p:spPr>
      </p:cxnSp>
      <p:cxnSp>
        <p:nvCxnSpPr>
          <p:cNvPr id="108" name="Google Shape;108;p5"/>
          <p:cNvCxnSpPr>
            <a:stCxn id="103" idx="1"/>
            <a:endCxn id="98" idx="3"/>
          </p:cNvCxnSpPr>
          <p:nvPr/>
        </p:nvCxnSpPr>
        <p:spPr>
          <a:xfrm rot="10800000">
            <a:off x="5203150" y="2321663"/>
            <a:ext cx="1041600" cy="69300"/>
          </a:xfrm>
          <a:prstGeom prst="straightConnector1">
            <a:avLst/>
          </a:prstGeom>
          <a:noFill/>
          <a:ln w="9525" cap="flat" cmpd="sng">
            <a:solidFill>
              <a:schemeClr val="dk2"/>
            </a:solidFill>
            <a:prstDash val="solid"/>
            <a:round/>
            <a:headEnd type="none" w="sm" len="sm"/>
            <a:tailEnd type="triangle" w="med" len="med"/>
          </a:ln>
        </p:spPr>
      </p:cxnSp>
      <p:cxnSp>
        <p:nvCxnSpPr>
          <p:cNvPr id="109" name="Google Shape;109;p5"/>
          <p:cNvCxnSpPr>
            <a:stCxn id="99" idx="3"/>
            <a:endCxn id="102" idx="1"/>
          </p:cNvCxnSpPr>
          <p:nvPr/>
        </p:nvCxnSpPr>
        <p:spPr>
          <a:xfrm>
            <a:off x="1880901" y="2960835"/>
            <a:ext cx="767100" cy="949500"/>
          </a:xfrm>
          <a:prstGeom prst="straightConnector1">
            <a:avLst/>
          </a:prstGeom>
          <a:noFill/>
          <a:ln w="9525" cap="flat" cmpd="sng">
            <a:solidFill>
              <a:schemeClr val="dk2"/>
            </a:solidFill>
            <a:prstDash val="solid"/>
            <a:round/>
            <a:headEnd type="none" w="sm" len="sm"/>
            <a:tailEnd type="triangle" w="med" len="med"/>
          </a:ln>
        </p:spPr>
      </p:cxnSp>
      <p:pic>
        <p:nvPicPr>
          <p:cNvPr id="110" name="Google Shape;110;p5"/>
          <p:cNvPicPr preferRelativeResize="0"/>
          <p:nvPr/>
        </p:nvPicPr>
        <p:blipFill rotWithShape="1">
          <a:blip r:embed="rId9">
            <a:alphaModFix/>
          </a:blip>
          <a:srcRect l="1102" t="2351" r="1355" b="2454"/>
          <a:stretch/>
        </p:blipFill>
        <p:spPr>
          <a:xfrm>
            <a:off x="5485825" y="3117325"/>
            <a:ext cx="2803524" cy="1555150"/>
          </a:xfrm>
          <a:prstGeom prst="rect">
            <a:avLst/>
          </a:prstGeom>
          <a:noFill/>
          <a:ln>
            <a:noFill/>
          </a:ln>
        </p:spPr>
      </p:pic>
      <p:sp>
        <p:nvSpPr>
          <p:cNvPr id="111" name="Google Shape;111;p5"/>
          <p:cNvSpPr txBox="1"/>
          <p:nvPr/>
        </p:nvSpPr>
        <p:spPr>
          <a:xfrm>
            <a:off x="3689725" y="4596275"/>
            <a:ext cx="4599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6D9EEB"/>
                </a:solidFill>
                <a:latin typeface="Arial"/>
                <a:ea typeface="Arial"/>
                <a:cs typeface="Arial"/>
                <a:sym typeface="Arial"/>
              </a:rPr>
              <a:t>Image Source: </a:t>
            </a:r>
            <a:r>
              <a:rPr lang="en" sz="800" b="0" i="0" u="sng" strike="noStrike" cap="none">
                <a:solidFill>
                  <a:srgbClr val="6D9EEB"/>
                </a:solidFill>
                <a:latin typeface="Arial"/>
                <a:ea typeface="Arial"/>
                <a:cs typeface="Arial"/>
                <a:sym typeface="Arial"/>
                <a:hlinkClick r:id="rId10">
                  <a:extLst>
                    <a:ext uri="{A12FA001-AC4F-418D-AE19-62706E023703}">
                      <ahyp:hlinkClr xmlns:ahyp="http://schemas.microsoft.com/office/drawing/2018/hyperlinkcolor" val="tx"/>
                    </a:ext>
                  </a:extLst>
                </a:hlinkClick>
              </a:rPr>
              <a:t>https://www.nec-labs.com/trackio</a:t>
            </a:r>
            <a:endParaRPr sz="800" b="0" i="0" u="none" strike="noStrike" cap="none">
              <a:solidFill>
                <a:srgbClr val="6D9EEB"/>
              </a:solidFill>
              <a:latin typeface="Arial"/>
              <a:ea typeface="Arial"/>
              <a:cs typeface="Arial"/>
              <a:sym typeface="Arial"/>
            </a:endParaRPr>
          </a:p>
        </p:txBody>
      </p:sp>
      <p:cxnSp>
        <p:nvCxnSpPr>
          <p:cNvPr id="112" name="Google Shape;112;p5"/>
          <p:cNvCxnSpPr/>
          <p:nvPr/>
        </p:nvCxnSpPr>
        <p:spPr>
          <a:xfrm>
            <a:off x="6520250" y="2869525"/>
            <a:ext cx="15300" cy="247800"/>
          </a:xfrm>
          <a:prstGeom prst="straightConnector1">
            <a:avLst/>
          </a:prstGeom>
          <a:noFill/>
          <a:ln w="9525" cap="flat" cmpd="sng">
            <a:solidFill>
              <a:schemeClr val="dk2"/>
            </a:solidFill>
            <a:prstDash val="solid"/>
            <a:round/>
            <a:headEnd type="none" w="sm" len="sm"/>
            <a:tailEnd type="triangle" w="med" len="med"/>
          </a:ln>
        </p:spPr>
      </p:cxnSp>
      <p:pic>
        <p:nvPicPr>
          <p:cNvPr id="113" name="Google Shape;113;p5"/>
          <p:cNvPicPr preferRelativeResize="0"/>
          <p:nvPr/>
        </p:nvPicPr>
        <p:blipFill rotWithShape="1">
          <a:blip r:embed="rId11">
            <a:alphaModFix/>
          </a:blip>
          <a:srcRect/>
          <a:stretch/>
        </p:blipFill>
        <p:spPr>
          <a:xfrm>
            <a:off x="3689722" y="3117325"/>
            <a:ext cx="1693503" cy="1555150"/>
          </a:xfrm>
          <a:prstGeom prst="rect">
            <a:avLst/>
          </a:prstGeom>
          <a:noFill/>
          <a:ln>
            <a:noFill/>
          </a:ln>
        </p:spPr>
      </p:pic>
      <p:cxnSp>
        <p:nvCxnSpPr>
          <p:cNvPr id="114" name="Google Shape;114;p5"/>
          <p:cNvCxnSpPr/>
          <p:nvPr/>
        </p:nvCxnSpPr>
        <p:spPr>
          <a:xfrm flipH="1">
            <a:off x="5228650" y="2544125"/>
            <a:ext cx="1016100" cy="573000"/>
          </a:xfrm>
          <a:prstGeom prst="straightConnector1">
            <a:avLst/>
          </a:prstGeom>
          <a:noFill/>
          <a:ln w="9525" cap="flat" cmpd="sng">
            <a:solidFill>
              <a:schemeClr val="dk2"/>
            </a:solidFill>
            <a:prstDash val="solid"/>
            <a:round/>
            <a:headEnd type="none" w="sm" len="sm"/>
            <a:tailEnd type="triangle" w="med" len="med"/>
          </a:ln>
        </p:spPr>
      </p:cxnSp>
      <p:pic>
        <p:nvPicPr>
          <p:cNvPr id="115" name="Google Shape;115;p5"/>
          <p:cNvPicPr preferRelativeResize="0"/>
          <p:nvPr/>
        </p:nvPicPr>
        <p:blipFill rotWithShape="1">
          <a:blip r:embed="rId12">
            <a:alphaModFix/>
          </a:blip>
          <a:srcRect/>
          <a:stretch/>
        </p:blipFill>
        <p:spPr>
          <a:xfrm flipH="1">
            <a:off x="441338" y="1184987"/>
            <a:ext cx="1200259" cy="928474"/>
          </a:xfrm>
          <a:prstGeom prst="rect">
            <a:avLst/>
          </a:prstGeom>
          <a:noFill/>
          <a:ln>
            <a:noFill/>
          </a:ln>
        </p:spPr>
      </p:pic>
      <p:cxnSp>
        <p:nvCxnSpPr>
          <p:cNvPr id="116" name="Google Shape;116;p5"/>
          <p:cNvCxnSpPr>
            <a:stCxn id="115" idx="1"/>
          </p:cNvCxnSpPr>
          <p:nvPr/>
        </p:nvCxnSpPr>
        <p:spPr>
          <a:xfrm>
            <a:off x="1641597" y="1649224"/>
            <a:ext cx="1003500" cy="1618200"/>
          </a:xfrm>
          <a:prstGeom prst="straightConnector1">
            <a:avLst/>
          </a:prstGeom>
          <a:noFill/>
          <a:ln w="9525" cap="flat" cmpd="sng">
            <a:solidFill>
              <a:schemeClr val="dk2"/>
            </a:solidFill>
            <a:prstDash val="solid"/>
            <a:round/>
            <a:headEnd type="none" w="sm" len="sm"/>
            <a:tailEnd type="triangle" w="med" len="med"/>
          </a:ln>
        </p:spPr>
      </p:cxnSp>
      <p:pic>
        <p:nvPicPr>
          <p:cNvPr id="117" name="Google Shape;117;p5"/>
          <p:cNvPicPr preferRelativeResize="0"/>
          <p:nvPr/>
        </p:nvPicPr>
        <p:blipFill rotWithShape="1">
          <a:blip r:embed="rId13">
            <a:alphaModFix/>
          </a:blip>
          <a:srcRect/>
          <a:stretch/>
        </p:blipFill>
        <p:spPr>
          <a:xfrm>
            <a:off x="940542" y="3768713"/>
            <a:ext cx="1397033" cy="1047775"/>
          </a:xfrm>
          <a:prstGeom prst="rect">
            <a:avLst/>
          </a:prstGeom>
          <a:noFill/>
          <a:ln>
            <a:noFill/>
          </a:ln>
        </p:spPr>
      </p:pic>
      <p:cxnSp>
        <p:nvCxnSpPr>
          <p:cNvPr id="118" name="Google Shape;118;p5"/>
          <p:cNvCxnSpPr>
            <a:stCxn id="99" idx="2"/>
          </p:cNvCxnSpPr>
          <p:nvPr/>
        </p:nvCxnSpPr>
        <p:spPr>
          <a:xfrm>
            <a:off x="1121863" y="3530722"/>
            <a:ext cx="12600" cy="2592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367250" y="433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5G Architecture Overview</a:t>
            </a:r>
            <a:endParaRPr sz="3600">
              <a:solidFill>
                <a:schemeClr val="dk2"/>
              </a:solidFill>
              <a:highlight>
                <a:schemeClr val="dk1"/>
              </a:highlight>
              <a:latin typeface="Arial"/>
              <a:ea typeface="Arial"/>
              <a:cs typeface="Arial"/>
              <a:sym typeface="Arial"/>
            </a:endParaRPr>
          </a:p>
        </p:txBody>
      </p:sp>
      <p:sp>
        <p:nvSpPr>
          <p:cNvPr id="124" name="Google Shape;124;p6"/>
          <p:cNvSpPr txBox="1">
            <a:spLocks noGrp="1"/>
          </p:cNvSpPr>
          <p:nvPr>
            <p:ph type="body" idx="1"/>
          </p:nvPr>
        </p:nvSpPr>
        <p:spPr>
          <a:xfrm>
            <a:off x="268600" y="1275800"/>
            <a:ext cx="4364700" cy="381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 sz="1100">
                <a:solidFill>
                  <a:schemeClr val="dk2"/>
                </a:solidFill>
                <a:latin typeface="Arial"/>
                <a:ea typeface="Arial"/>
                <a:cs typeface="Arial"/>
                <a:sym typeface="Arial"/>
              </a:rPr>
              <a:t>First Responder Tracker will use the latest technology to assist first responders in dangerous situations. And to do this a 5G network core will need to be employed that can cover the examples seen in the FirstNet architecture. The 5G core is defined by 3GPP and cover 5G functions such as session management and authentication. The 5G core also features network function virtualization which allows for management of network capabilities using software and this can be deployed with multi-access edge computing. Multi-access edge computing can also reduce latency which allow allow first responders to have faster access to important information. </a:t>
            </a:r>
            <a:endParaRPr sz="1100">
              <a:solidFill>
                <a:schemeClr val="dk2"/>
              </a:solidFill>
              <a:latin typeface="Arial"/>
              <a:ea typeface="Arial"/>
              <a:cs typeface="Arial"/>
              <a:sym typeface="Arial"/>
            </a:endParaRPr>
          </a:p>
          <a:p>
            <a:pPr marL="0" lvl="0" indent="0" algn="l" rtl="0">
              <a:lnSpc>
                <a:spcPct val="115000"/>
              </a:lnSpc>
              <a:spcBef>
                <a:spcPts val="600"/>
              </a:spcBef>
              <a:spcAft>
                <a:spcPts val="0"/>
              </a:spcAft>
              <a:buSzPts val="1800"/>
              <a:buNone/>
            </a:pPr>
            <a:r>
              <a:rPr lang="en" sz="1100">
                <a:solidFill>
                  <a:schemeClr val="dk2"/>
                </a:solidFill>
                <a:latin typeface="Arial"/>
                <a:ea typeface="Arial"/>
                <a:cs typeface="Arial"/>
                <a:sym typeface="Arial"/>
              </a:rPr>
              <a:t>The 5G core will first be deployed as non-standalone and will then shift over to a standalone deployment when available. And when available technology that enables 5G connections via satellites and aircraft will be deployed to allow first responders network access in remote places. </a:t>
            </a:r>
            <a:endParaRPr sz="1100">
              <a:solidFill>
                <a:schemeClr val="dk2"/>
              </a:solidFill>
              <a:latin typeface="Arial"/>
              <a:ea typeface="Arial"/>
              <a:cs typeface="Arial"/>
              <a:sym typeface="Arial"/>
            </a:endParaRPr>
          </a:p>
        </p:txBody>
      </p:sp>
      <p:pic>
        <p:nvPicPr>
          <p:cNvPr id="125" name="Google Shape;125;p6"/>
          <p:cNvPicPr preferRelativeResize="0"/>
          <p:nvPr/>
        </p:nvPicPr>
        <p:blipFill rotWithShape="1">
          <a:blip r:embed="rId3">
            <a:alphaModFix/>
          </a:blip>
          <a:srcRect/>
          <a:stretch/>
        </p:blipFill>
        <p:spPr>
          <a:xfrm>
            <a:off x="4808438" y="1651945"/>
            <a:ext cx="2127325" cy="2940355"/>
          </a:xfrm>
          <a:prstGeom prst="rect">
            <a:avLst/>
          </a:prstGeom>
          <a:noFill/>
          <a:ln>
            <a:noFill/>
          </a:ln>
        </p:spPr>
      </p:pic>
      <p:pic>
        <p:nvPicPr>
          <p:cNvPr id="126" name="Google Shape;126;p6"/>
          <p:cNvPicPr preferRelativeResize="0"/>
          <p:nvPr/>
        </p:nvPicPr>
        <p:blipFill rotWithShape="1">
          <a:blip r:embed="rId4">
            <a:alphaModFix/>
          </a:blip>
          <a:srcRect/>
          <a:stretch/>
        </p:blipFill>
        <p:spPr>
          <a:xfrm>
            <a:off x="7111024" y="1006625"/>
            <a:ext cx="1776826" cy="245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0"/>
        <p:cNvGrpSpPr/>
        <p:nvPr/>
      </p:nvGrpSpPr>
      <p:grpSpPr>
        <a:xfrm>
          <a:off x="0" y="0"/>
          <a:ext cx="0" cy="0"/>
          <a:chOff x="0" y="0"/>
          <a:chExt cx="0" cy="0"/>
        </a:xfrm>
      </p:grpSpPr>
      <p:sp>
        <p:nvSpPr>
          <p:cNvPr id="131" name="Google Shape;131;p7"/>
          <p:cNvSpPr txBox="1">
            <a:spLocks noGrp="1"/>
          </p:cNvSpPr>
          <p:nvPr>
            <p:ph type="title"/>
          </p:nvPr>
        </p:nvSpPr>
        <p:spPr>
          <a:xfrm>
            <a:off x="367250" y="433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FirstNet 5G Coverage </a:t>
            </a:r>
            <a:endParaRPr sz="3600">
              <a:solidFill>
                <a:schemeClr val="dk2"/>
              </a:solidFill>
              <a:highlight>
                <a:schemeClr val="dk1"/>
              </a:highlight>
              <a:latin typeface="Arial"/>
              <a:ea typeface="Arial"/>
              <a:cs typeface="Arial"/>
              <a:sym typeface="Arial"/>
            </a:endParaRPr>
          </a:p>
        </p:txBody>
      </p:sp>
      <p:sp>
        <p:nvSpPr>
          <p:cNvPr id="132" name="Google Shape;132;p7"/>
          <p:cNvSpPr txBox="1">
            <a:spLocks noGrp="1"/>
          </p:cNvSpPr>
          <p:nvPr>
            <p:ph type="body" idx="1"/>
          </p:nvPr>
        </p:nvSpPr>
        <p:spPr>
          <a:xfrm>
            <a:off x="5009000" y="1302650"/>
            <a:ext cx="3555900" cy="36201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600"/>
              </a:spcBef>
              <a:spcAft>
                <a:spcPts val="0"/>
              </a:spcAft>
              <a:buClr>
                <a:schemeClr val="dk2"/>
              </a:buClr>
              <a:buSzPts val="1200"/>
              <a:buFont typeface="Arial"/>
              <a:buChar char="●"/>
            </a:pPr>
            <a:r>
              <a:rPr lang="en" sz="1200">
                <a:solidFill>
                  <a:schemeClr val="dk2"/>
                </a:solidFill>
                <a:latin typeface="Arial"/>
                <a:ea typeface="Arial"/>
                <a:cs typeface="Arial"/>
                <a:sym typeface="Arial"/>
              </a:rPr>
              <a:t>The First Responder Network Authority is another resource available, it is a dedicated network for first responders. It was established to allow for  reliable, fast, secure, around the clock connectivity for communications when cellular networks can become heavily congested in times of emergency [1]. </a:t>
            </a:r>
            <a:endParaRPr sz="1200">
              <a:solidFill>
                <a:schemeClr val="dk2"/>
              </a:solidFill>
              <a:latin typeface="Arial"/>
              <a:ea typeface="Arial"/>
              <a:cs typeface="Arial"/>
              <a:sym typeface="Arial"/>
            </a:endParaRPr>
          </a:p>
          <a:p>
            <a:pPr marL="457200" lvl="0" indent="0" algn="l" rtl="0">
              <a:lnSpc>
                <a:spcPct val="115000"/>
              </a:lnSpc>
              <a:spcBef>
                <a:spcPts val="0"/>
              </a:spcBef>
              <a:spcAft>
                <a:spcPts val="0"/>
              </a:spcAft>
              <a:buSzPts val="1800"/>
              <a:buNone/>
            </a:pPr>
            <a:endParaRPr sz="1200">
              <a:solidFill>
                <a:schemeClr val="dk2"/>
              </a:solidFill>
              <a:latin typeface="Arial"/>
              <a:ea typeface="Arial"/>
              <a:cs typeface="Arial"/>
              <a:sym typeface="Arial"/>
            </a:endParaRPr>
          </a:p>
          <a:p>
            <a:pPr marL="457200" lvl="0" indent="-304800" algn="l" rtl="0">
              <a:lnSpc>
                <a:spcPct val="115000"/>
              </a:lnSpc>
              <a:spcBef>
                <a:spcPts val="600"/>
              </a:spcBef>
              <a:spcAft>
                <a:spcPts val="0"/>
              </a:spcAft>
              <a:buClr>
                <a:schemeClr val="dk2"/>
              </a:buClr>
              <a:buSzPts val="1200"/>
              <a:buFont typeface="Arial"/>
              <a:buChar char="●"/>
            </a:pPr>
            <a:r>
              <a:rPr lang="en" sz="1200">
                <a:solidFill>
                  <a:schemeClr val="dk2"/>
                </a:solidFill>
                <a:latin typeface="Arial"/>
                <a:ea typeface="Arial"/>
                <a:cs typeface="Arial"/>
                <a:sym typeface="Arial"/>
              </a:rPr>
              <a:t>FirstNet is on the LTE commercial and Band 14 spectrum, giving them priority on voice calls, data, and messaging. Videos, photos, texts, and voice calls are shared in near real time with mapping capabilities. </a:t>
            </a:r>
            <a:endParaRPr sz="1200">
              <a:solidFill>
                <a:schemeClr val="dk2"/>
              </a:solidFill>
              <a:latin typeface="Arial"/>
              <a:ea typeface="Arial"/>
              <a:cs typeface="Arial"/>
              <a:sym typeface="Arial"/>
            </a:endParaRPr>
          </a:p>
        </p:txBody>
      </p:sp>
      <p:sp>
        <p:nvSpPr>
          <p:cNvPr id="133" name="Google Shape;133;p7"/>
          <p:cNvSpPr txBox="1"/>
          <p:nvPr/>
        </p:nvSpPr>
        <p:spPr>
          <a:xfrm>
            <a:off x="367250" y="4122200"/>
            <a:ext cx="29586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Proxima Nova"/>
              <a:ea typeface="Proxima Nova"/>
              <a:cs typeface="Proxima Nova"/>
              <a:sym typeface="Proxima Nova"/>
            </a:endParaRPr>
          </a:p>
        </p:txBody>
      </p:sp>
      <p:pic>
        <p:nvPicPr>
          <p:cNvPr id="134" name="Google Shape;134;p7"/>
          <p:cNvPicPr preferRelativeResize="0"/>
          <p:nvPr/>
        </p:nvPicPr>
        <p:blipFill rotWithShape="1">
          <a:blip r:embed="rId3">
            <a:alphaModFix/>
          </a:blip>
          <a:srcRect/>
          <a:stretch/>
        </p:blipFill>
        <p:spPr>
          <a:xfrm>
            <a:off x="864604" y="1215800"/>
            <a:ext cx="3810596" cy="3620100"/>
          </a:xfrm>
          <a:prstGeom prst="rect">
            <a:avLst/>
          </a:prstGeom>
          <a:noFill/>
          <a:ln>
            <a:noFill/>
          </a:ln>
        </p:spPr>
      </p:pic>
      <p:pic>
        <p:nvPicPr>
          <p:cNvPr id="135" name="Google Shape;135;p7"/>
          <p:cNvPicPr preferRelativeResize="0"/>
          <p:nvPr/>
        </p:nvPicPr>
        <p:blipFill rotWithShape="1">
          <a:blip r:embed="rId4">
            <a:alphaModFix/>
          </a:blip>
          <a:srcRect l="3703" t="6390" r="3703" b="6066"/>
          <a:stretch/>
        </p:blipFill>
        <p:spPr>
          <a:xfrm>
            <a:off x="1177750" y="2793375"/>
            <a:ext cx="3184300" cy="154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40" name="Google Shape;140;p8"/>
          <p:cNvSpPr txBox="1">
            <a:spLocks noGrp="1"/>
          </p:cNvSpPr>
          <p:nvPr>
            <p:ph type="title"/>
          </p:nvPr>
        </p:nvSpPr>
        <p:spPr>
          <a:xfrm>
            <a:off x="367250" y="433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5G Network Slicing</a:t>
            </a:r>
            <a:endParaRPr sz="3600">
              <a:solidFill>
                <a:schemeClr val="dk2"/>
              </a:solidFill>
              <a:highlight>
                <a:schemeClr val="dk1"/>
              </a:highlight>
              <a:latin typeface="Arial"/>
              <a:ea typeface="Arial"/>
              <a:cs typeface="Arial"/>
              <a:sym typeface="Arial"/>
            </a:endParaRPr>
          </a:p>
        </p:txBody>
      </p:sp>
      <p:sp>
        <p:nvSpPr>
          <p:cNvPr id="141" name="Google Shape;141;p8"/>
          <p:cNvSpPr txBox="1"/>
          <p:nvPr/>
        </p:nvSpPr>
        <p:spPr>
          <a:xfrm>
            <a:off x="433500" y="4521400"/>
            <a:ext cx="8142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Proxima Nova"/>
                <a:ea typeface="Proxima Nova"/>
                <a:cs typeface="Proxima Nova"/>
                <a:sym typeface="Proxima Nova"/>
              </a:rPr>
              <a:t>Image Source: https://www.viavisolutions.com/en-us/5g-network-slicing</a:t>
            </a:r>
            <a:endParaRPr sz="1000" b="0" i="0" u="none" strike="noStrike" cap="none">
              <a:solidFill>
                <a:schemeClr val="dk2"/>
              </a:solidFill>
              <a:latin typeface="Proxima Nova"/>
              <a:ea typeface="Proxima Nova"/>
              <a:cs typeface="Proxima Nova"/>
              <a:sym typeface="Proxima Nova"/>
            </a:endParaRPr>
          </a:p>
        </p:txBody>
      </p:sp>
      <p:pic>
        <p:nvPicPr>
          <p:cNvPr id="142" name="Google Shape;142;p8"/>
          <p:cNvPicPr preferRelativeResize="0"/>
          <p:nvPr/>
        </p:nvPicPr>
        <p:blipFill rotWithShape="1">
          <a:blip r:embed="rId3">
            <a:alphaModFix/>
          </a:blip>
          <a:srcRect/>
          <a:stretch/>
        </p:blipFill>
        <p:spPr>
          <a:xfrm>
            <a:off x="685650" y="1159025"/>
            <a:ext cx="7706628" cy="336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
        <p:cNvGrpSpPr/>
        <p:nvPr/>
      </p:nvGrpSpPr>
      <p:grpSpPr>
        <a:xfrm>
          <a:off x="0" y="0"/>
          <a:ext cx="0" cy="0"/>
          <a:chOff x="0" y="0"/>
          <a:chExt cx="0" cy="0"/>
        </a:xfrm>
      </p:grpSpPr>
      <p:sp>
        <p:nvSpPr>
          <p:cNvPr id="147" name="Google Shape;147;p9"/>
          <p:cNvSpPr txBox="1">
            <a:spLocks noGrp="1"/>
          </p:cNvSpPr>
          <p:nvPr>
            <p:ph type="title"/>
          </p:nvPr>
        </p:nvSpPr>
        <p:spPr>
          <a:xfrm>
            <a:off x="367250" y="433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86419"/>
              <a:buNone/>
            </a:pPr>
            <a:r>
              <a:rPr lang="en" sz="3600">
                <a:solidFill>
                  <a:schemeClr val="dk2"/>
                </a:solidFill>
                <a:highlight>
                  <a:schemeClr val="dk1"/>
                </a:highlight>
                <a:latin typeface="Arial"/>
                <a:ea typeface="Arial"/>
                <a:cs typeface="Arial"/>
                <a:sym typeface="Arial"/>
              </a:rPr>
              <a:t>5G Network Core</a:t>
            </a:r>
            <a:endParaRPr sz="3600">
              <a:solidFill>
                <a:schemeClr val="dk2"/>
              </a:solidFill>
              <a:highlight>
                <a:schemeClr val="dk1"/>
              </a:highlight>
              <a:latin typeface="Arial"/>
              <a:ea typeface="Arial"/>
              <a:cs typeface="Arial"/>
              <a:sym typeface="Arial"/>
            </a:endParaRPr>
          </a:p>
        </p:txBody>
      </p:sp>
      <p:pic>
        <p:nvPicPr>
          <p:cNvPr id="148" name="Google Shape;148;p9"/>
          <p:cNvPicPr preferRelativeResize="0"/>
          <p:nvPr/>
        </p:nvPicPr>
        <p:blipFill rotWithShape="1">
          <a:blip r:embed="rId3">
            <a:alphaModFix/>
          </a:blip>
          <a:srcRect/>
          <a:stretch/>
        </p:blipFill>
        <p:spPr>
          <a:xfrm>
            <a:off x="433500" y="1066475"/>
            <a:ext cx="8277000" cy="3332725"/>
          </a:xfrm>
          <a:prstGeom prst="rect">
            <a:avLst/>
          </a:prstGeom>
          <a:noFill/>
          <a:ln>
            <a:noFill/>
          </a:ln>
          <a:effectLst>
            <a:outerShdw blurRad="57150" dist="19050" dir="5400000" algn="bl" rotWithShape="0">
              <a:srgbClr val="000000">
                <a:alpha val="49803"/>
              </a:srgbClr>
            </a:outerShdw>
          </a:effectLst>
        </p:spPr>
      </p:pic>
      <p:sp>
        <p:nvSpPr>
          <p:cNvPr id="149" name="Google Shape;149;p9"/>
          <p:cNvSpPr txBox="1"/>
          <p:nvPr/>
        </p:nvSpPr>
        <p:spPr>
          <a:xfrm>
            <a:off x="433500" y="4521400"/>
            <a:ext cx="8142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dk2"/>
                </a:solidFill>
                <a:latin typeface="Proxima Nova"/>
                <a:ea typeface="Proxima Nova"/>
                <a:cs typeface="Proxima Nova"/>
                <a:sym typeface="Proxima Nova"/>
              </a:rPr>
              <a:t>Image Source: https://www.viavisolutions.com/en-us/5g-architecture#:~:text=5G%20Core%20Architecture&amp;text=The%20new%205G%20core%2C%20as,of%20traffic%20from%20end%20devices.</a:t>
            </a:r>
            <a:endParaRPr sz="800" b="0" i="0" u="none" strike="noStrike" cap="none">
              <a:solidFill>
                <a:schemeClr val="dk2"/>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3131</Words>
  <Application>Microsoft Office PowerPoint</Application>
  <PresentationFormat>On-screen Show (16:9)</PresentationFormat>
  <Paragraphs>228</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Proxima Nova</vt:lpstr>
      <vt:lpstr>Spearmint</vt:lpstr>
      <vt:lpstr>First Responders Tracker 5G Tracking Inside-Out</vt:lpstr>
      <vt:lpstr>Outline</vt:lpstr>
      <vt:lpstr>Introduction to the Problem</vt:lpstr>
      <vt:lpstr>First Responder Tracker Solution &amp; Features</vt:lpstr>
      <vt:lpstr>5G Diagram</vt:lpstr>
      <vt:lpstr>5G Architecture Overview</vt:lpstr>
      <vt:lpstr>FirstNet 5G Coverage </vt:lpstr>
      <vt:lpstr>5G Network Slicing</vt:lpstr>
      <vt:lpstr>5G Network Core</vt:lpstr>
      <vt:lpstr>Our Network</vt:lpstr>
      <vt:lpstr>5G Network Deployment Option</vt:lpstr>
      <vt:lpstr>SIP SDP Call Flow</vt:lpstr>
      <vt:lpstr>5G With Satellites and Aircraft</vt:lpstr>
      <vt:lpstr>FirstNet Satellite Coverage</vt:lpstr>
      <vt:lpstr>FirstNet Satellite Phone Coverage</vt:lpstr>
      <vt:lpstr>Military and First Responders</vt:lpstr>
      <vt:lpstr>ActivitySensor: Monitoring Activities</vt:lpstr>
      <vt:lpstr>Land Mine Detection</vt:lpstr>
      <vt:lpstr>Deployable Connectivity with FirstNet</vt:lpstr>
      <vt:lpstr>FirstNet In-Building Solutions</vt:lpstr>
      <vt:lpstr>Indoor Mapping with Geo-Tagging</vt:lpstr>
      <vt:lpstr>Indoor Mapping with Geo-Tagging</vt:lpstr>
      <vt:lpstr>Indoor Mapping and Sensing Research</vt:lpstr>
      <vt:lpstr>Indoor Mapping and Sensing Research (cont.)</vt:lpstr>
      <vt:lpstr>Wi-Vi Technology</vt:lpstr>
      <vt:lpstr>How does Wi-Vi work? </vt:lpstr>
      <vt:lpstr>Indoor Drone</vt:lpstr>
      <vt:lpstr>Indoor Drone Sensors</vt:lpstr>
      <vt:lpstr>Indoor Drone Sensors</vt:lpstr>
      <vt:lpstr>First Responder Tracker GUI</vt:lpstr>
      <vt:lpstr>Future 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Responders Tracker 5G Tracking Inside-Out</dc:title>
  <cp:lastModifiedBy>Jina Wilde</cp:lastModifiedBy>
  <cp:revision>1</cp:revision>
  <dcterms:modified xsi:type="dcterms:W3CDTF">2022-10-31T21:25:22Z</dcterms:modified>
</cp:coreProperties>
</file>